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5" r:id="rId2"/>
    <p:sldId id="262" r:id="rId3"/>
    <p:sldId id="263" r:id="rId4"/>
    <p:sldId id="264" r:id="rId5"/>
    <p:sldId id="265" r:id="rId6"/>
    <p:sldId id="257" r:id="rId7"/>
    <p:sldId id="258" r:id="rId8"/>
    <p:sldId id="259" r:id="rId9"/>
    <p:sldId id="260" r:id="rId10"/>
    <p:sldId id="261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13E4E-DB2F-4AC4-A249-B589DA046941}" type="datetimeFigureOut">
              <a:rPr lang="es-ES" smtClean="0"/>
              <a:t>19/05/2013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00CA0-1FF2-4ECD-B190-F3B9621638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90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1241110E-ADA8-4535-BCE9-CC05AD2FBDEE}" type="slidenum">
              <a:rPr lang="es-CO" smtClean="0">
                <a:latin typeface="Arial" charset="0"/>
              </a:rPr>
              <a:pPr eaLnBrk="1" hangingPunct="1"/>
              <a:t>1</a:t>
            </a:fld>
            <a:endParaRPr lang="es-CO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dirty="0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1241110E-ADA8-4535-BCE9-CC05AD2FBDEE}" type="slidenum">
              <a:rPr lang="es-CO" smtClean="0">
                <a:latin typeface="Arial" charset="0"/>
              </a:rPr>
              <a:pPr eaLnBrk="1" hangingPunct="1"/>
              <a:t>2</a:t>
            </a:fld>
            <a:endParaRPr lang="es-CO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endParaRPr lang="es-CO" smtClean="0"/>
          </a:p>
        </p:txBody>
      </p:sp>
      <p:sp>
        <p:nvSpPr>
          <p:cNvPr id="55300" name="3 Marcador de número de diapositiva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r" eaLnBrk="1" hangingPunct="1"/>
            <a:fld id="{4E3B4E3E-0F50-422E-B8D7-A1B617B4482D}" type="slidenum">
              <a:rPr lang="es-ES" sz="1200">
                <a:latin typeface="Arial" charset="0"/>
              </a:rPr>
              <a:pPr algn="r" eaLnBrk="1" hangingPunct="1"/>
              <a:t>5</a:t>
            </a:fld>
            <a:endParaRPr lang="es-E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endParaRPr lang="es-CO" smtClean="0"/>
          </a:p>
        </p:txBody>
      </p:sp>
      <p:sp>
        <p:nvSpPr>
          <p:cNvPr id="57348" name="3 Marcador de número de diapositiva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r" eaLnBrk="1" hangingPunct="1"/>
            <a:fld id="{CD110C28-8399-4566-AB74-7EE4FA9B70F6}" type="slidenum">
              <a:rPr lang="es-ES" sz="1200">
                <a:latin typeface="Arial" charset="0"/>
              </a:rPr>
              <a:pPr algn="r" eaLnBrk="1" hangingPunct="1"/>
              <a:t>7</a:t>
            </a:fld>
            <a:endParaRPr lang="es-E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endParaRPr lang="es-CO" dirty="0" smtClean="0"/>
          </a:p>
        </p:txBody>
      </p:sp>
      <p:sp>
        <p:nvSpPr>
          <p:cNvPr id="58372" name="3 Marcador de número de diapositiva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r" eaLnBrk="1" hangingPunct="1"/>
            <a:fld id="{14DFB62F-EF87-419D-95F5-05A6D6722C68}" type="slidenum">
              <a:rPr lang="es-ES" sz="1200">
                <a:latin typeface="Arial" charset="0"/>
              </a:rPr>
              <a:pPr algn="r" eaLnBrk="1" hangingPunct="1"/>
              <a:t>9</a:t>
            </a:fld>
            <a:endParaRPr lang="es-ES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 userDrawn="1"/>
        </p:nvSpPr>
        <p:spPr>
          <a:xfrm>
            <a:off x="0" y="0"/>
            <a:ext cx="9144000" cy="857250"/>
          </a:xfrm>
          <a:prstGeom prst="rect">
            <a:avLst/>
          </a:prstGeom>
          <a:gradFill flip="none" rotWithShape="1">
            <a:gsLst>
              <a:gs pos="0">
                <a:schemeClr val="tx2">
                  <a:alpha val="74000"/>
                </a:schemeClr>
              </a:gs>
              <a:gs pos="85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 userDrawn="1"/>
        </p:nvSpPr>
        <p:spPr>
          <a:xfrm>
            <a:off x="0" y="6534150"/>
            <a:ext cx="9144000" cy="323850"/>
          </a:xfrm>
          <a:prstGeom prst="rect">
            <a:avLst/>
          </a:prstGeom>
          <a:gradFill flip="none" rotWithShape="1">
            <a:gsLst>
              <a:gs pos="0">
                <a:schemeClr val="tx2">
                  <a:alpha val="74000"/>
                </a:schemeClr>
              </a:gs>
              <a:gs pos="85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Picture 9" descr="D:\Andres_Mauricio_Leon\Documentos amleon\Documentos_Amleon_2009\varios\imagen institucional\dacti v2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0188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5FBB7-654A-4776-9145-D1A0BFF656EA}" type="datetimeFigureOut">
              <a:rPr lang="es-ES">
                <a:solidFill>
                  <a:prstClr val="white"/>
                </a:solidFill>
              </a:rPr>
              <a:pPr>
                <a:defRPr/>
              </a:pPr>
              <a:t>19/05/2013</a:t>
            </a:fld>
            <a:endParaRPr lang="es-ES">
              <a:solidFill>
                <a:prstClr val="white"/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prstClr val="white"/>
                </a:solidFill>
              </a:rPr>
              <a:t>COLCIENCIAS – Bogotá D.C., 2009</a:t>
            </a: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D16C4-3E0F-4CB3-8FD2-D36F5199390D}" type="slidenum">
              <a:rPr lang="es-ES">
                <a:solidFill>
                  <a:prstClr val="white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98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2357438" y="0"/>
            <a:ext cx="678656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000125"/>
            <a:ext cx="8229600" cy="51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575425"/>
            <a:ext cx="21336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42052343-ED9A-4717-B8FB-D5DB32F10F17}" type="datetimeFigureOut">
              <a:rPr lang="es-ES">
                <a:solidFill>
                  <a:prstClr val="white"/>
                </a:solidFill>
              </a:rPr>
              <a:pPr>
                <a:defRPr/>
              </a:pPr>
              <a:t>19/05/2013</a:t>
            </a:fld>
            <a:endParaRPr lang="es-ES">
              <a:solidFill>
                <a:prstClr val="white"/>
              </a:solidFill>
            </a:endParaRPr>
          </a:p>
        </p:txBody>
      </p:sp>
      <p:sp>
        <p:nvSpPr>
          <p:cNvPr id="11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575425"/>
            <a:ext cx="28956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ES">
                <a:solidFill>
                  <a:prstClr val="white"/>
                </a:solidFill>
              </a:rPr>
              <a:t>COLCIENCIAS – Bogotá D.C., 2009</a:t>
            </a:r>
          </a:p>
        </p:txBody>
      </p:sp>
      <p:sp>
        <p:nvSpPr>
          <p:cNvPr id="14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575425"/>
            <a:ext cx="21336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4B5C8C18-C057-4726-BB9B-5F712812148D}" type="slidenum">
              <a:rPr lang="es-ES">
                <a:solidFill>
                  <a:prstClr val="white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843213" y="4724400"/>
            <a:ext cx="46894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s-MX" sz="4400" b="1">
                <a:solidFill>
                  <a:srgbClr val="FFFF00"/>
                </a:solidFill>
                <a:latin typeface="Arial" charset="0"/>
              </a:rPr>
              <a:t>Programa Ondas</a:t>
            </a:r>
            <a:endParaRPr lang="es-ES" sz="44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0" y="1557338"/>
            <a:ext cx="91440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MX" sz="4000" b="1" dirty="0">
                <a:solidFill>
                  <a:schemeClr val="bg1"/>
                </a:solidFill>
                <a:latin typeface="Arial" charset="0"/>
              </a:rPr>
              <a:t>Departamento Administrativo de Ciencia y Tecnología - Colciencias</a:t>
            </a:r>
          </a:p>
          <a:p>
            <a:pPr algn="ctr" eaLnBrk="1" hangingPunct="1"/>
            <a:endParaRPr lang="es-ES_tradnl" sz="40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/>
            <a:r>
              <a:rPr lang="es-ES_tradnl" sz="4000" b="1" dirty="0">
                <a:solidFill>
                  <a:schemeClr val="bg1"/>
                </a:solidFill>
                <a:latin typeface="Arial" charset="0"/>
              </a:rPr>
              <a:t>Subdirección de Redes de Conocimiento</a:t>
            </a:r>
            <a:endParaRPr lang="es-ES" sz="4000" b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3076" name="Picture 7" descr="LOGO_Ond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5" y="65088"/>
            <a:ext cx="12795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779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ext Box 3"/>
          <p:cNvSpPr txBox="1">
            <a:spLocks noChangeArrowheads="1"/>
          </p:cNvSpPr>
          <p:nvPr/>
        </p:nvSpPr>
        <p:spPr bwMode="auto">
          <a:xfrm>
            <a:off x="854075" y="657225"/>
            <a:ext cx="6938963" cy="396875"/>
          </a:xfrm>
          <a:prstGeom prst="rect">
            <a:avLst/>
          </a:prstGeom>
          <a:solidFill>
            <a:srgbClr val="FDF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000">
                <a:solidFill>
                  <a:srgbClr val="1871BA"/>
                </a:solidFill>
                <a:latin typeface="Arial" charset="0"/>
                <a:cs typeface="Arial" charset="0"/>
              </a:rPr>
              <a:t>Fase 4 de sistematización </a:t>
            </a:r>
          </a:p>
        </p:txBody>
      </p:sp>
      <p:sp>
        <p:nvSpPr>
          <p:cNvPr id="200707" name="Text Box 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901700" y="1595438"/>
            <a:ext cx="7742238" cy="1214437"/>
          </a:xfrm>
          <a:prstGeom prst="rect">
            <a:avLst/>
          </a:prstGeom>
          <a:solidFill>
            <a:srgbClr val="FFCC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ES" b="1">
                <a:latin typeface="Arial" charset="0"/>
                <a:cs typeface="Arial" charset="0"/>
              </a:rPr>
              <a:t>Momento 5: </a:t>
            </a:r>
          </a:p>
          <a:p>
            <a:pPr algn="ctr" eaLnBrk="1" hangingPunct="1"/>
            <a:r>
              <a:rPr lang="es-ES" sz="1700" b="1">
                <a:latin typeface="Arial" charset="0"/>
                <a:cs typeface="Arial" charset="0"/>
              </a:rPr>
              <a:t>Producción de saber y conocimiento de maestros(as), asesores de línea temática,  coordinadores departamentales , equipos pedagógicos y equipo técnico nacional</a:t>
            </a:r>
          </a:p>
        </p:txBody>
      </p:sp>
      <p:sp>
        <p:nvSpPr>
          <p:cNvPr id="200708" name="Text Box 7"/>
          <p:cNvSpPr txBox="1">
            <a:spLocks noChangeArrowheads="1"/>
          </p:cNvSpPr>
          <p:nvPr/>
        </p:nvSpPr>
        <p:spPr bwMode="auto">
          <a:xfrm>
            <a:off x="901700" y="3695700"/>
            <a:ext cx="7742238" cy="623888"/>
          </a:xfrm>
          <a:prstGeom prst="rect">
            <a:avLst/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1400">
                <a:solidFill>
                  <a:schemeClr val="bg1"/>
                </a:solidFill>
                <a:latin typeface="Arial" charset="0"/>
                <a:cs typeface="Arial" charset="0"/>
              </a:rPr>
              <a:t>Etapa 8: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sz="1400">
                <a:solidFill>
                  <a:schemeClr val="bg1"/>
                </a:solidFill>
                <a:latin typeface="Arial" charset="0"/>
                <a:cs typeface="Arial" charset="0"/>
              </a:rPr>
              <a:t>Comunidades de saber, Redes y Líneas temáticas</a:t>
            </a:r>
          </a:p>
        </p:txBody>
      </p:sp>
      <p:sp>
        <p:nvSpPr>
          <p:cNvPr id="200709" name="Text Box 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54075" y="6021388"/>
            <a:ext cx="7878763" cy="428625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ES" sz="1400" b="1">
                <a:latin typeface="Arial" charset="0"/>
                <a:cs typeface="Arial" charset="0"/>
              </a:rPr>
              <a:t>Momento 6: Conformación de comunidades de aprendizaje, saber y conocimiento</a:t>
            </a:r>
          </a:p>
        </p:txBody>
      </p:sp>
      <p:sp>
        <p:nvSpPr>
          <p:cNvPr id="200710" name="Text Box 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54075" y="5199063"/>
            <a:ext cx="7878763" cy="500062"/>
          </a:xfrm>
          <a:prstGeom prst="rect">
            <a:avLst/>
          </a:prstGeom>
          <a:solidFill>
            <a:srgbClr val="FF99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n-US" sz="1400">
                <a:latin typeface="Arial" charset="0"/>
                <a:cs typeface="Arial" charset="0"/>
              </a:rPr>
              <a:t>Responsabilidad de todos los actores</a:t>
            </a:r>
            <a:endParaRPr lang="es-ES" sz="1400">
              <a:latin typeface="Arial" charset="0"/>
              <a:cs typeface="Arial" charset="0"/>
            </a:endParaRPr>
          </a:p>
        </p:txBody>
      </p:sp>
      <p:pic>
        <p:nvPicPr>
          <p:cNvPr id="36871" name="Picture 7" descr="LOGO_On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5" y="65088"/>
            <a:ext cx="12795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0712" name="Text Box 15"/>
          <p:cNvSpPr txBox="1">
            <a:spLocks noChangeArrowheads="1"/>
          </p:cNvSpPr>
          <p:nvPr/>
        </p:nvSpPr>
        <p:spPr bwMode="auto">
          <a:xfrm>
            <a:off x="901700" y="2895600"/>
            <a:ext cx="7742238" cy="46355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ES" b="1">
                <a:solidFill>
                  <a:srgbClr val="A50021"/>
                </a:solidFill>
              </a:rPr>
              <a:t>Sistematización:</a:t>
            </a:r>
            <a:r>
              <a:rPr lang="es-ES">
                <a:latin typeface="Arial" charset="0"/>
              </a:rPr>
              <a:t> </a:t>
            </a:r>
            <a:r>
              <a:rPr lang="es-ES" b="1">
                <a:solidFill>
                  <a:srgbClr val="A50021"/>
                </a:solidFill>
              </a:rPr>
              <a:t>Cendales, Martinic, Ghizo, De Souza, Mejía, Kosik</a:t>
            </a:r>
          </a:p>
        </p:txBody>
      </p:sp>
      <p:sp>
        <p:nvSpPr>
          <p:cNvPr id="200713" name="Text Box 15"/>
          <p:cNvSpPr txBox="1">
            <a:spLocks noChangeArrowheads="1"/>
          </p:cNvSpPr>
          <p:nvPr/>
        </p:nvSpPr>
        <p:spPr bwMode="auto">
          <a:xfrm>
            <a:off x="1954213" y="4476750"/>
            <a:ext cx="5829300" cy="46355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ES" b="1">
                <a:solidFill>
                  <a:srgbClr val="A50021"/>
                </a:solidFill>
              </a:rPr>
              <a:t>Werner, Ecro, Castells, Unda, Martínez</a:t>
            </a:r>
            <a:endParaRPr lang="es-ES" sz="150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34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0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0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6" grpId="0" animBg="1"/>
      <p:bldP spid="200707" grpId="0" animBg="1"/>
      <p:bldP spid="200708" grpId="0" animBg="1"/>
      <p:bldP spid="200709" grpId="0" animBg="1"/>
      <p:bldP spid="200710" grpId="0" animBg="1"/>
      <p:bldP spid="200712" grpId="0" animBg="1"/>
      <p:bldP spid="2007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5"/>
          <p:cNvSpPr>
            <a:spLocks noChangeArrowheads="1"/>
          </p:cNvSpPr>
          <p:nvPr/>
        </p:nvSpPr>
        <p:spPr bwMode="auto">
          <a:xfrm>
            <a:off x="1500188" y="260350"/>
            <a:ext cx="7392987" cy="714375"/>
          </a:xfrm>
          <a:prstGeom prst="rect">
            <a:avLst/>
          </a:prstGeom>
          <a:solidFill>
            <a:srgbClr val="007FFE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2000" b="1">
                <a:solidFill>
                  <a:schemeClr val="bg1"/>
                </a:solidFill>
                <a:latin typeface="Arial" charset="0"/>
              </a:rPr>
              <a:t>La investigación como estrategia  pedagógica: Aprendizajes</a:t>
            </a:r>
            <a:endParaRPr lang="es-MX" sz="20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1731" name="Text Box 3"/>
          <p:cNvSpPr txBox="1">
            <a:spLocks noChangeArrowheads="1"/>
          </p:cNvSpPr>
          <p:nvPr/>
        </p:nvSpPr>
        <p:spPr bwMode="auto">
          <a:xfrm rot="-5400000">
            <a:off x="-373062" y="3452813"/>
            <a:ext cx="381635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2400">
                <a:latin typeface="Arial" charset="0"/>
              </a:rPr>
              <a:t>Aprendizaje colaborativo</a:t>
            </a:r>
            <a:endParaRPr lang="es-ES" sz="2400">
              <a:latin typeface="Arial" charset="0"/>
            </a:endParaRP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2124075" y="5661025"/>
            <a:ext cx="5472113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2400">
                <a:latin typeface="Arial" charset="0"/>
              </a:rPr>
              <a:t>Aprendizaje Situado</a:t>
            </a:r>
            <a:endParaRPr lang="es-ES" sz="2400">
              <a:latin typeface="Arial" charset="0"/>
            </a:endParaRPr>
          </a:p>
        </p:txBody>
      </p:sp>
      <p:sp>
        <p:nvSpPr>
          <p:cNvPr id="201733" name="Text Box 5"/>
          <p:cNvSpPr txBox="1">
            <a:spLocks noChangeArrowheads="1"/>
          </p:cNvSpPr>
          <p:nvPr/>
        </p:nvSpPr>
        <p:spPr bwMode="auto">
          <a:xfrm rot="5400000">
            <a:off x="6521450" y="3495676"/>
            <a:ext cx="3887787" cy="4429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2300">
                <a:latin typeface="Arial" charset="0"/>
              </a:rPr>
              <a:t>Aprendizaje Por indagación</a:t>
            </a:r>
            <a:endParaRPr lang="es-ES" sz="2300">
              <a:latin typeface="Arial" charset="0"/>
            </a:endParaRPr>
          </a:p>
        </p:txBody>
      </p:sp>
      <p:sp>
        <p:nvSpPr>
          <p:cNvPr id="201734" name="Text Box 6"/>
          <p:cNvSpPr txBox="1">
            <a:spLocks noChangeArrowheads="1"/>
          </p:cNvSpPr>
          <p:nvPr/>
        </p:nvSpPr>
        <p:spPr bwMode="auto">
          <a:xfrm>
            <a:off x="2411413" y="1268413"/>
            <a:ext cx="5329237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2400">
                <a:latin typeface="Arial" charset="0"/>
              </a:rPr>
              <a:t>Aprendizaje problematizador</a:t>
            </a:r>
            <a:endParaRPr lang="es-ES" sz="2400">
              <a:latin typeface="Arial" charset="0"/>
            </a:endParaRPr>
          </a:p>
        </p:txBody>
      </p:sp>
      <p:sp>
        <p:nvSpPr>
          <p:cNvPr id="201735" name="Text Box 7"/>
          <p:cNvSpPr txBox="1">
            <a:spLocks noChangeArrowheads="1"/>
          </p:cNvSpPr>
          <p:nvPr/>
        </p:nvSpPr>
        <p:spPr bwMode="auto">
          <a:xfrm>
            <a:off x="323850" y="6308725"/>
            <a:ext cx="8640763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2400">
                <a:latin typeface="Arial" charset="0"/>
              </a:rPr>
              <a:t>Comunidades de negociación, práctica, saber y conocimiento</a:t>
            </a:r>
            <a:endParaRPr lang="es-ES" sz="2400">
              <a:latin typeface="Arial" charset="0"/>
            </a:endParaRPr>
          </a:p>
        </p:txBody>
      </p:sp>
      <p:sp>
        <p:nvSpPr>
          <p:cNvPr id="201736" name="Line 8"/>
          <p:cNvSpPr>
            <a:spLocks noChangeShapeType="1"/>
          </p:cNvSpPr>
          <p:nvPr/>
        </p:nvSpPr>
        <p:spPr bwMode="auto">
          <a:xfrm rot="469843" flipV="1">
            <a:off x="2268538" y="1628775"/>
            <a:ext cx="5289550" cy="4067175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1737" name="Rectangle 9"/>
          <p:cNvSpPr>
            <a:spLocks noChangeArrowheads="1"/>
          </p:cNvSpPr>
          <p:nvPr/>
        </p:nvSpPr>
        <p:spPr bwMode="auto">
          <a:xfrm rot="-1775080">
            <a:off x="3182938" y="3130550"/>
            <a:ext cx="31607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600">
                <a:solidFill>
                  <a:schemeClr val="bg1"/>
                </a:solidFill>
                <a:latin typeface="Arial" charset="0"/>
              </a:rPr>
              <a:t>Negociación cultural</a:t>
            </a:r>
            <a:endParaRPr lang="es-ES" sz="2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1738" name="AutoShape 10"/>
          <p:cNvSpPr>
            <a:spLocks noChangeArrowheads="1"/>
          </p:cNvSpPr>
          <p:nvPr/>
        </p:nvSpPr>
        <p:spPr bwMode="auto">
          <a:xfrm rot="1767151">
            <a:off x="1455738" y="5661025"/>
            <a:ext cx="595312" cy="292100"/>
          </a:xfrm>
          <a:prstGeom prst="leftRightArrow">
            <a:avLst>
              <a:gd name="adj1" fmla="val 50000"/>
              <a:gd name="adj2" fmla="val 40761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01739" name="AutoShape 11"/>
          <p:cNvSpPr>
            <a:spLocks noChangeArrowheads="1"/>
          </p:cNvSpPr>
          <p:nvPr/>
        </p:nvSpPr>
        <p:spPr bwMode="auto">
          <a:xfrm rot="-1653981">
            <a:off x="7667625" y="5661025"/>
            <a:ext cx="595313" cy="292100"/>
          </a:xfrm>
          <a:prstGeom prst="leftRightArrow">
            <a:avLst>
              <a:gd name="adj1" fmla="val 50000"/>
              <a:gd name="adj2" fmla="val 40761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01740" name="AutoShape 12"/>
          <p:cNvSpPr>
            <a:spLocks noChangeArrowheads="1"/>
          </p:cNvSpPr>
          <p:nvPr/>
        </p:nvSpPr>
        <p:spPr bwMode="auto">
          <a:xfrm rot="-9569455">
            <a:off x="7864475" y="1412875"/>
            <a:ext cx="595313" cy="292100"/>
          </a:xfrm>
          <a:prstGeom prst="leftRightArrow">
            <a:avLst>
              <a:gd name="adj1" fmla="val 50000"/>
              <a:gd name="adj2" fmla="val 40761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01741" name="AutoShape 13"/>
          <p:cNvSpPr>
            <a:spLocks noChangeArrowheads="1"/>
          </p:cNvSpPr>
          <p:nvPr/>
        </p:nvSpPr>
        <p:spPr bwMode="auto">
          <a:xfrm rot="9589908">
            <a:off x="1673225" y="1412875"/>
            <a:ext cx="595313" cy="292100"/>
          </a:xfrm>
          <a:prstGeom prst="leftRightArrow">
            <a:avLst>
              <a:gd name="adj1" fmla="val 50000"/>
              <a:gd name="adj2" fmla="val 40761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01742" name="Rectangle 14"/>
          <p:cNvSpPr>
            <a:spLocks noChangeArrowheads="1"/>
          </p:cNvSpPr>
          <p:nvPr/>
        </p:nvSpPr>
        <p:spPr bwMode="auto">
          <a:xfrm rot="-1775080">
            <a:off x="3681413" y="3779838"/>
            <a:ext cx="30337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600">
                <a:solidFill>
                  <a:schemeClr val="bg1"/>
                </a:solidFill>
                <a:latin typeface="Arial" charset="0"/>
              </a:rPr>
              <a:t>Diálogo de saberes</a:t>
            </a:r>
            <a:endParaRPr lang="es-ES" sz="2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1743" name="Text Box 15"/>
          <p:cNvSpPr txBox="1">
            <a:spLocks noChangeArrowheads="1"/>
          </p:cNvSpPr>
          <p:nvPr/>
        </p:nvSpPr>
        <p:spPr bwMode="auto">
          <a:xfrm rot="-1569167">
            <a:off x="1243013" y="1196975"/>
            <a:ext cx="14493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200">
                <a:solidFill>
                  <a:schemeClr val="bg1"/>
                </a:solidFill>
                <a:latin typeface="Arial" charset="0"/>
              </a:rPr>
              <a:t>Sistematización</a:t>
            </a:r>
          </a:p>
        </p:txBody>
      </p:sp>
      <p:sp>
        <p:nvSpPr>
          <p:cNvPr id="201744" name="Text Box 16"/>
          <p:cNvSpPr txBox="1">
            <a:spLocks noChangeArrowheads="1"/>
          </p:cNvSpPr>
          <p:nvPr/>
        </p:nvSpPr>
        <p:spPr bwMode="auto">
          <a:xfrm rot="-1569167">
            <a:off x="7694613" y="5815013"/>
            <a:ext cx="14493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200">
                <a:solidFill>
                  <a:schemeClr val="bg1"/>
                </a:solidFill>
                <a:latin typeface="Arial" charset="0"/>
              </a:rPr>
              <a:t>Sistematización</a:t>
            </a:r>
          </a:p>
        </p:txBody>
      </p:sp>
      <p:sp>
        <p:nvSpPr>
          <p:cNvPr id="201745" name="Text Box 17"/>
          <p:cNvSpPr txBox="1">
            <a:spLocks noChangeArrowheads="1"/>
          </p:cNvSpPr>
          <p:nvPr/>
        </p:nvSpPr>
        <p:spPr bwMode="auto">
          <a:xfrm rot="1901488">
            <a:off x="898525" y="5878513"/>
            <a:ext cx="14493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200">
                <a:solidFill>
                  <a:schemeClr val="bg1"/>
                </a:solidFill>
                <a:latin typeface="Arial" charset="0"/>
              </a:rPr>
              <a:t>Sistematización</a:t>
            </a:r>
          </a:p>
        </p:txBody>
      </p:sp>
      <p:sp>
        <p:nvSpPr>
          <p:cNvPr id="201746" name="Text Box 18"/>
          <p:cNvSpPr txBox="1">
            <a:spLocks noChangeArrowheads="1"/>
          </p:cNvSpPr>
          <p:nvPr/>
        </p:nvSpPr>
        <p:spPr bwMode="auto">
          <a:xfrm rot="1265782">
            <a:off x="7821613" y="1268413"/>
            <a:ext cx="14493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200">
                <a:solidFill>
                  <a:schemeClr val="bg1"/>
                </a:solidFill>
                <a:latin typeface="Arial" charset="0"/>
              </a:rPr>
              <a:t>Sistematización</a:t>
            </a:r>
          </a:p>
        </p:txBody>
      </p:sp>
    </p:spTree>
    <p:extLst>
      <p:ext uri="{BB962C8B-B14F-4D97-AF65-F5344CB8AC3E}">
        <p14:creationId xmlns:p14="http://schemas.microsoft.com/office/powerpoint/2010/main" val="350694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1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17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1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1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1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17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1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1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1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1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1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17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1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1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1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01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1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1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1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1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1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1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 animBg="1"/>
      <p:bldP spid="201731" grpId="0" animBg="1"/>
      <p:bldP spid="201732" grpId="0" animBg="1"/>
      <p:bldP spid="201733" grpId="0" animBg="1"/>
      <p:bldP spid="201734" grpId="0" animBg="1"/>
      <p:bldP spid="201735" grpId="0" animBg="1"/>
      <p:bldP spid="201736" grpId="0" animBg="1"/>
      <p:bldP spid="201737" grpId="0"/>
      <p:bldP spid="201738" grpId="0" animBg="1"/>
      <p:bldP spid="201739" grpId="0" animBg="1"/>
      <p:bldP spid="201740" grpId="0" animBg="1"/>
      <p:bldP spid="201741" grpId="0" animBg="1"/>
      <p:bldP spid="201742" grpId="0"/>
      <p:bldP spid="201743" grpId="0"/>
      <p:bldP spid="201744" grpId="0"/>
      <p:bldP spid="201745" grpId="0"/>
      <p:bldP spid="2017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ext Box 2"/>
          <p:cNvSpPr txBox="1">
            <a:spLocks noChangeArrowheads="1"/>
          </p:cNvSpPr>
          <p:nvPr/>
        </p:nvSpPr>
        <p:spPr bwMode="auto">
          <a:xfrm>
            <a:off x="323850" y="2708275"/>
            <a:ext cx="3095625" cy="187325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endParaRPr lang="es-CO" sz="1400" b="1">
              <a:latin typeface="Arial" charset="0"/>
            </a:endParaRPr>
          </a:p>
          <a:p>
            <a:pPr algn="ctr" eaLnBrk="1" hangingPunct="1"/>
            <a:endParaRPr lang="es-CO" sz="1400" b="1">
              <a:latin typeface="Arial" charset="0"/>
            </a:endParaRPr>
          </a:p>
          <a:p>
            <a:pPr algn="ctr" eaLnBrk="1" hangingPunct="1"/>
            <a:r>
              <a:rPr lang="es-CO" sz="1400" b="1">
                <a:latin typeface="Arial" charset="0"/>
              </a:rPr>
              <a:t>Momento Pedagógico 0:</a:t>
            </a:r>
            <a:r>
              <a:rPr lang="es-CO" sz="1400">
                <a:latin typeface="Arial" charset="0"/>
              </a:rPr>
              <a:t> </a:t>
            </a:r>
          </a:p>
          <a:p>
            <a:pPr algn="ctr" eaLnBrk="1" hangingPunct="1"/>
            <a:endParaRPr lang="es-CO" sz="1400">
              <a:latin typeface="Arial" charset="0"/>
            </a:endParaRPr>
          </a:p>
          <a:p>
            <a:pPr algn="ctr" eaLnBrk="1" hangingPunct="1"/>
            <a:r>
              <a:rPr lang="es-CO" sz="1400">
                <a:latin typeface="Arial" charset="0"/>
              </a:rPr>
              <a:t>La Planeación</a:t>
            </a:r>
            <a:endParaRPr lang="es-MX" sz="1400"/>
          </a:p>
          <a:p>
            <a:pPr algn="just" eaLnBrk="1" hangingPunct="1"/>
            <a:endParaRPr lang="es-MX" sz="1400"/>
          </a:p>
          <a:p>
            <a:pPr algn="just" eaLnBrk="1" hangingPunct="1"/>
            <a:endParaRPr lang="es-ES" sz="1400">
              <a:latin typeface="Arial" charset="0"/>
            </a:endParaRP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4500563" y="2708275"/>
            <a:ext cx="4464050" cy="2592388"/>
          </a:xfrm>
          <a:prstGeom prst="rect">
            <a:avLst/>
          </a:prstGeom>
          <a:solidFill>
            <a:srgbClr val="CCFFFF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algn="just"/>
            <a:r>
              <a:rPr lang="es-CO" sz="1500" b="1"/>
              <a:t>Actividad Uno:</a:t>
            </a:r>
            <a:r>
              <a:rPr lang="es-CO" sz="1500"/>
              <a:t> Diagnóstico </a:t>
            </a:r>
          </a:p>
          <a:p>
            <a:pPr algn="just"/>
            <a:endParaRPr lang="es-CO" sz="1500"/>
          </a:p>
          <a:p>
            <a:pPr algn="just"/>
            <a:endParaRPr lang="es-CO" sz="1500"/>
          </a:p>
          <a:p>
            <a:pPr algn="just"/>
            <a:r>
              <a:rPr lang="es-CO" sz="1500" b="1"/>
              <a:t>Actividad Dos:</a:t>
            </a:r>
            <a:r>
              <a:rPr lang="es-CO" sz="1500"/>
              <a:t> Ejercicio de prospectiva</a:t>
            </a:r>
          </a:p>
          <a:p>
            <a:pPr algn="just"/>
            <a:endParaRPr lang="es-CO" sz="1500" b="1"/>
          </a:p>
          <a:p>
            <a:pPr algn="just"/>
            <a:endParaRPr lang="es-CO" sz="1500" b="1"/>
          </a:p>
          <a:p>
            <a:pPr algn="just"/>
            <a:r>
              <a:rPr lang="es-CO" sz="1500" b="1"/>
              <a:t>Actividad Tres:</a:t>
            </a:r>
            <a:r>
              <a:rPr lang="es-CO" sz="1500"/>
              <a:t> Planeación a corto y largo plazo.</a:t>
            </a:r>
          </a:p>
          <a:p>
            <a:pPr algn="just"/>
            <a:endParaRPr lang="es-CO" sz="1500"/>
          </a:p>
          <a:p>
            <a:pPr algn="just"/>
            <a:endParaRPr lang="es-CO" sz="1500"/>
          </a:p>
          <a:p>
            <a:pPr algn="just"/>
            <a:r>
              <a:rPr lang="es-CO" sz="1500" b="1"/>
              <a:t>Actividad Cuatro:</a:t>
            </a:r>
            <a:r>
              <a:rPr lang="es-CO" sz="1500"/>
              <a:t> Elaboración del presupuesto</a:t>
            </a:r>
            <a:endParaRPr lang="es-ES" sz="1500"/>
          </a:p>
        </p:txBody>
      </p:sp>
      <p:sp>
        <p:nvSpPr>
          <p:cNvPr id="203780" name="AutoShape 4"/>
          <p:cNvSpPr>
            <a:spLocks noChangeArrowheads="1"/>
          </p:cNvSpPr>
          <p:nvPr/>
        </p:nvSpPr>
        <p:spPr bwMode="auto">
          <a:xfrm>
            <a:off x="250825" y="1484313"/>
            <a:ext cx="2376488" cy="792162"/>
          </a:xfrm>
          <a:prstGeom prst="downArrowCallout">
            <a:avLst>
              <a:gd name="adj1" fmla="val 75000"/>
              <a:gd name="adj2" fmla="val 75000"/>
              <a:gd name="adj3" fmla="val 16667"/>
              <a:gd name="adj4" fmla="val 66667"/>
            </a:avLst>
          </a:prstGeom>
          <a:solidFill>
            <a:srgbClr val="BBE0E3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CO" b="1">
                <a:solidFill>
                  <a:srgbClr val="FF3399"/>
                </a:solidFill>
                <a:latin typeface="Arial" charset="0"/>
              </a:rPr>
              <a:t>Momentos</a:t>
            </a:r>
            <a:endParaRPr lang="es-ES" b="1">
              <a:solidFill>
                <a:srgbClr val="FF3399"/>
              </a:solidFill>
              <a:latin typeface="Arial" charset="0"/>
            </a:endParaRPr>
          </a:p>
        </p:txBody>
      </p:sp>
      <p:sp>
        <p:nvSpPr>
          <p:cNvPr id="203781" name="AutoShape 5"/>
          <p:cNvSpPr>
            <a:spLocks noChangeArrowheads="1"/>
          </p:cNvSpPr>
          <p:nvPr/>
        </p:nvSpPr>
        <p:spPr bwMode="auto">
          <a:xfrm>
            <a:off x="5651500" y="1341438"/>
            <a:ext cx="3024188" cy="1079500"/>
          </a:xfrm>
          <a:prstGeom prst="downArrowCallout">
            <a:avLst>
              <a:gd name="adj1" fmla="val 70037"/>
              <a:gd name="adj2" fmla="val 70037"/>
              <a:gd name="adj3" fmla="val 16667"/>
              <a:gd name="adj4" fmla="val 66667"/>
            </a:avLst>
          </a:prstGeom>
          <a:solidFill>
            <a:srgbClr val="BBE0E3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CO" b="1">
                <a:solidFill>
                  <a:srgbClr val="FF3399"/>
                </a:solidFill>
                <a:latin typeface="Arial" charset="0"/>
              </a:rPr>
              <a:t>Actividades</a:t>
            </a:r>
            <a:endParaRPr lang="es-ES" b="1">
              <a:solidFill>
                <a:srgbClr val="FF3399"/>
              </a:solidFill>
              <a:latin typeface="Arial" charset="0"/>
            </a:endParaRPr>
          </a:p>
        </p:txBody>
      </p:sp>
      <p:sp>
        <p:nvSpPr>
          <p:cNvPr id="203782" name="AutoShape 6"/>
          <p:cNvSpPr>
            <a:spLocks noChangeArrowheads="1"/>
          </p:cNvSpPr>
          <p:nvPr/>
        </p:nvSpPr>
        <p:spPr bwMode="auto">
          <a:xfrm>
            <a:off x="3635375" y="1573213"/>
            <a:ext cx="1296988" cy="360362"/>
          </a:xfrm>
          <a:prstGeom prst="leftRightArrow">
            <a:avLst>
              <a:gd name="adj1" fmla="val 50000"/>
              <a:gd name="adj2" fmla="val 71983"/>
            </a:avLst>
          </a:prstGeom>
          <a:solidFill>
            <a:srgbClr val="BBE0E3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>
              <a:latin typeface="Arial" charset="0"/>
            </a:endParaRPr>
          </a:p>
        </p:txBody>
      </p:sp>
      <p:sp>
        <p:nvSpPr>
          <p:cNvPr id="39943" name="AutoShape 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68313" y="5949950"/>
            <a:ext cx="936625" cy="576263"/>
          </a:xfrm>
          <a:prstGeom prst="leftArrow">
            <a:avLst>
              <a:gd name="adj1" fmla="val 50000"/>
              <a:gd name="adj2" fmla="val 406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>
                <a:solidFill>
                  <a:srgbClr val="FF3399"/>
                </a:solidFill>
                <a:latin typeface="Arial" charset="0"/>
                <a:cs typeface="Arial" charset="0"/>
              </a:rPr>
              <a:t>Volver</a:t>
            </a:r>
          </a:p>
        </p:txBody>
      </p:sp>
      <p:pic>
        <p:nvPicPr>
          <p:cNvPr id="39944" name="Picture 7" descr="LOGO_On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5" y="65088"/>
            <a:ext cx="12795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1438275" y="20638"/>
            <a:ext cx="7705725" cy="860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b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s-CO" sz="2800" b="1" i="1">
                <a:solidFill>
                  <a:srgbClr val="FEF548"/>
                </a:solidFill>
                <a:latin typeface="Arial" charset="0"/>
              </a:rPr>
              <a:t>Momentos pedagógicos 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s-CO" sz="2800" b="1" i="1">
                <a:solidFill>
                  <a:srgbClr val="FEF548"/>
                </a:solidFill>
                <a:latin typeface="Arial" charset="0"/>
              </a:rPr>
              <a:t>Actividades</a:t>
            </a:r>
            <a:endParaRPr lang="es-ES" sz="2800" b="1" i="1">
              <a:solidFill>
                <a:srgbClr val="FEF54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4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8" grpId="0" animBg="1"/>
      <p:bldP spid="203779" grpId="0" animBg="1"/>
      <p:bldP spid="203780" grpId="0" animBg="1"/>
      <p:bldP spid="203781" grpId="0" animBg="1"/>
      <p:bldP spid="20378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AutoShape 2"/>
          <p:cNvSpPr>
            <a:spLocks noChangeArrowheads="1"/>
          </p:cNvSpPr>
          <p:nvPr/>
        </p:nvSpPr>
        <p:spPr bwMode="auto">
          <a:xfrm>
            <a:off x="539750" y="1341438"/>
            <a:ext cx="2376488" cy="719137"/>
          </a:xfrm>
          <a:prstGeom prst="downArrowCallout">
            <a:avLst>
              <a:gd name="adj1" fmla="val 82616"/>
              <a:gd name="adj2" fmla="val 82616"/>
              <a:gd name="adj3" fmla="val 16667"/>
              <a:gd name="adj4" fmla="val 66667"/>
            </a:avLst>
          </a:prstGeom>
          <a:solidFill>
            <a:srgbClr val="BBE0E3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CO" b="1">
                <a:solidFill>
                  <a:srgbClr val="FF3399"/>
                </a:solidFill>
                <a:latin typeface="Arial" charset="0"/>
              </a:rPr>
              <a:t>Momentos</a:t>
            </a:r>
            <a:endParaRPr lang="es-ES" b="1">
              <a:solidFill>
                <a:srgbClr val="FF3399"/>
              </a:solidFill>
              <a:latin typeface="Arial" charset="0"/>
            </a:endParaRPr>
          </a:p>
        </p:txBody>
      </p:sp>
      <p:sp>
        <p:nvSpPr>
          <p:cNvPr id="204803" name="AutoShape 3"/>
          <p:cNvSpPr>
            <a:spLocks noChangeArrowheads="1"/>
          </p:cNvSpPr>
          <p:nvPr/>
        </p:nvSpPr>
        <p:spPr bwMode="auto">
          <a:xfrm>
            <a:off x="5651500" y="1341438"/>
            <a:ext cx="3024188" cy="719137"/>
          </a:xfrm>
          <a:prstGeom prst="downArrowCallout">
            <a:avLst>
              <a:gd name="adj1" fmla="val 105133"/>
              <a:gd name="adj2" fmla="val 105133"/>
              <a:gd name="adj3" fmla="val 16667"/>
              <a:gd name="adj4" fmla="val 66667"/>
            </a:avLst>
          </a:prstGeom>
          <a:solidFill>
            <a:srgbClr val="BBE0E3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CO" b="1">
                <a:solidFill>
                  <a:srgbClr val="FF3399"/>
                </a:solidFill>
                <a:latin typeface="Arial" charset="0"/>
              </a:rPr>
              <a:t>Actividades</a:t>
            </a:r>
            <a:endParaRPr lang="es-ES" b="1">
              <a:solidFill>
                <a:srgbClr val="FF3399"/>
              </a:solidFill>
              <a:latin typeface="Arial" charset="0"/>
            </a:endParaRPr>
          </a:p>
        </p:txBody>
      </p:sp>
      <p:sp>
        <p:nvSpPr>
          <p:cNvPr id="204804" name="AutoShape 4"/>
          <p:cNvSpPr>
            <a:spLocks noChangeArrowheads="1"/>
          </p:cNvSpPr>
          <p:nvPr/>
        </p:nvSpPr>
        <p:spPr bwMode="auto">
          <a:xfrm>
            <a:off x="3635375" y="1268413"/>
            <a:ext cx="1296988" cy="360362"/>
          </a:xfrm>
          <a:prstGeom prst="leftRightArrow">
            <a:avLst>
              <a:gd name="adj1" fmla="val 50000"/>
              <a:gd name="adj2" fmla="val 71983"/>
            </a:avLst>
          </a:prstGeom>
          <a:solidFill>
            <a:srgbClr val="BBE0E3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>
              <a:latin typeface="Arial" charset="0"/>
            </a:endParaRPr>
          </a:p>
        </p:txBody>
      </p:sp>
      <p:sp>
        <p:nvSpPr>
          <p:cNvPr id="204805" name="Text Box 5"/>
          <p:cNvSpPr txBox="1">
            <a:spLocks noChangeArrowheads="1"/>
          </p:cNvSpPr>
          <p:nvPr/>
        </p:nvSpPr>
        <p:spPr bwMode="auto">
          <a:xfrm>
            <a:off x="323850" y="2492375"/>
            <a:ext cx="2592388" cy="2449513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just" eaLnBrk="1" hangingPunct="1"/>
            <a:endParaRPr lang="es-ES" sz="1400" b="1">
              <a:latin typeface="Arial" charset="0"/>
            </a:endParaRPr>
          </a:p>
          <a:p>
            <a:pPr algn="just" eaLnBrk="1" hangingPunct="1"/>
            <a:r>
              <a:rPr lang="es-ES" sz="1400" b="1">
                <a:latin typeface="Arial" charset="0"/>
              </a:rPr>
              <a:t>Momento pedagógico 1:</a:t>
            </a:r>
            <a:endParaRPr lang="es-ES" sz="1400">
              <a:latin typeface="Arial" charset="0"/>
            </a:endParaRPr>
          </a:p>
          <a:p>
            <a:pPr algn="just" eaLnBrk="1" hangingPunct="1"/>
            <a:endParaRPr lang="es-ES" sz="1400">
              <a:latin typeface="Arial" charset="0"/>
            </a:endParaRPr>
          </a:p>
          <a:p>
            <a:pPr algn="just" eaLnBrk="1" hangingPunct="1"/>
            <a:r>
              <a:rPr lang="es-ES" sz="1400" i="1">
                <a:latin typeface="Arial" charset="0"/>
              </a:rPr>
              <a:t>convocatoria y acompañamiento para formulación de la pregunta y planteamiento del problema</a:t>
            </a:r>
            <a:r>
              <a:rPr lang="es-ES" sz="1400">
                <a:latin typeface="Arial" charset="0"/>
              </a:rPr>
              <a:t>.</a:t>
            </a:r>
            <a:endParaRPr lang="es-MX" sz="1400" b="1"/>
          </a:p>
          <a:p>
            <a:pPr algn="just" eaLnBrk="1" hangingPunct="1"/>
            <a:endParaRPr lang="es-MX" sz="1400" b="1"/>
          </a:p>
          <a:p>
            <a:pPr algn="just" eaLnBrk="1" hangingPunct="1"/>
            <a:endParaRPr lang="es-MX" sz="1400" b="1"/>
          </a:p>
          <a:p>
            <a:pPr algn="just" eaLnBrk="1" hangingPunct="1"/>
            <a:endParaRPr lang="es-ES" sz="1400">
              <a:latin typeface="Arial" charset="0"/>
            </a:endParaRPr>
          </a:p>
        </p:txBody>
      </p:sp>
      <p:sp>
        <p:nvSpPr>
          <p:cNvPr id="204806" name="Rectangle 6"/>
          <p:cNvSpPr>
            <a:spLocks noChangeArrowheads="1"/>
          </p:cNvSpPr>
          <p:nvPr/>
        </p:nvSpPr>
        <p:spPr bwMode="auto">
          <a:xfrm>
            <a:off x="3276600" y="2420938"/>
            <a:ext cx="5688013" cy="4103687"/>
          </a:xfrm>
          <a:prstGeom prst="rect">
            <a:avLst/>
          </a:prstGeom>
          <a:solidFill>
            <a:srgbClr val="CCFFFF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endParaRPr lang="es-ES" sz="1400" b="1">
              <a:latin typeface="Arial" charset="0"/>
            </a:endParaRPr>
          </a:p>
          <a:p>
            <a:r>
              <a:rPr lang="es-ES" sz="1400" b="1">
                <a:latin typeface="Arial" charset="0"/>
              </a:rPr>
              <a:t>Actividad Uno:</a:t>
            </a:r>
            <a:r>
              <a:rPr lang="es-ES" sz="1400">
                <a:latin typeface="Arial" charset="0"/>
              </a:rPr>
              <a:t>  Planeación de la convocatoria.</a:t>
            </a:r>
            <a:r>
              <a:rPr lang="es-ES_tradnl" sz="1400">
                <a:latin typeface="Arial" charset="0"/>
              </a:rPr>
              <a:t> </a:t>
            </a:r>
          </a:p>
          <a:p>
            <a:endParaRPr lang="es-ES" sz="1400">
              <a:latin typeface="Arial" charset="0"/>
            </a:endParaRPr>
          </a:p>
          <a:p>
            <a:endParaRPr lang="es-ES" sz="1400">
              <a:latin typeface="Arial" charset="0"/>
            </a:endParaRPr>
          </a:p>
          <a:p>
            <a:r>
              <a:rPr lang="es-ES" sz="1400" b="1">
                <a:latin typeface="Arial" charset="0"/>
              </a:rPr>
              <a:t>Actividad Dos: </a:t>
            </a:r>
            <a:r>
              <a:rPr lang="es-ES" sz="1400">
                <a:latin typeface="Arial" charset="0"/>
              </a:rPr>
              <a:t> Divulgación de la convocatoria.</a:t>
            </a:r>
          </a:p>
          <a:p>
            <a:endParaRPr lang="es-ES" sz="1400">
              <a:latin typeface="Arial" charset="0"/>
            </a:endParaRPr>
          </a:p>
          <a:p>
            <a:endParaRPr lang="es-ES" sz="1400" b="1">
              <a:latin typeface="Arial" charset="0"/>
            </a:endParaRPr>
          </a:p>
          <a:p>
            <a:r>
              <a:rPr lang="es-ES" sz="1400" b="1">
                <a:latin typeface="Arial" charset="0"/>
              </a:rPr>
              <a:t>Actividad Tres:</a:t>
            </a:r>
            <a:r>
              <a:rPr lang="es-ES" sz="1400">
                <a:latin typeface="Arial" charset="0"/>
              </a:rPr>
              <a:t> Lanzamiento de la convocatoria.</a:t>
            </a:r>
          </a:p>
          <a:p>
            <a:endParaRPr lang="es-ES" sz="1400">
              <a:latin typeface="Arial" charset="0"/>
            </a:endParaRPr>
          </a:p>
          <a:p>
            <a:endParaRPr lang="es-ES" sz="1400" b="1">
              <a:latin typeface="Arial" charset="0"/>
            </a:endParaRPr>
          </a:p>
          <a:p>
            <a:r>
              <a:rPr lang="es-ES" sz="1400" b="1">
                <a:latin typeface="Arial" charset="0"/>
              </a:rPr>
              <a:t>Actividad Cuatro:</a:t>
            </a:r>
            <a:r>
              <a:rPr lang="es-ES" sz="1400">
                <a:latin typeface="Arial" charset="0"/>
              </a:rPr>
              <a:t> Acompañamiento para la conformación de los grupos de Investigación, la formulación de preguntas y el planteamiento problemas de investigación.</a:t>
            </a:r>
          </a:p>
          <a:p>
            <a:endParaRPr lang="es-ES" sz="1400">
              <a:latin typeface="Arial" charset="0"/>
            </a:endParaRPr>
          </a:p>
          <a:p>
            <a:endParaRPr lang="es-ES" sz="1400" b="1">
              <a:latin typeface="Arial" charset="0"/>
            </a:endParaRPr>
          </a:p>
          <a:p>
            <a:r>
              <a:rPr lang="es-ES" sz="1400" b="1">
                <a:latin typeface="Arial" charset="0"/>
              </a:rPr>
              <a:t>Actividad Cinco:</a:t>
            </a:r>
            <a:r>
              <a:rPr lang="es-ES" sz="1400">
                <a:latin typeface="Arial" charset="0"/>
              </a:rPr>
              <a:t> Selección de problemas de investigación. </a:t>
            </a:r>
          </a:p>
          <a:p>
            <a:endParaRPr lang="es-ES" sz="1400">
              <a:latin typeface="Arial" charset="0"/>
            </a:endParaRPr>
          </a:p>
          <a:p>
            <a:endParaRPr lang="es-ES" sz="1400">
              <a:latin typeface="Arial" charset="0"/>
            </a:endParaRPr>
          </a:p>
          <a:p>
            <a:r>
              <a:rPr lang="es-ES" sz="1400" b="1">
                <a:latin typeface="Arial" charset="0"/>
              </a:rPr>
              <a:t>Actividad Seis:</a:t>
            </a:r>
            <a:r>
              <a:rPr lang="es-ES" sz="1400">
                <a:latin typeface="Arial" charset="0"/>
              </a:rPr>
              <a:t> Divulgación de resultados de la convocatoria. </a:t>
            </a:r>
            <a:endParaRPr lang="es-CO" sz="1400">
              <a:solidFill>
                <a:srgbClr val="0000FF"/>
              </a:solidFill>
            </a:endParaRPr>
          </a:p>
          <a:p>
            <a:pPr algn="ctr"/>
            <a:endParaRPr lang="es-ES" sz="1400">
              <a:latin typeface="Arial" charset="0"/>
            </a:endParaRPr>
          </a:p>
        </p:txBody>
      </p:sp>
      <p:sp>
        <p:nvSpPr>
          <p:cNvPr id="40967" name="AutoShape 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68313" y="5949950"/>
            <a:ext cx="936625" cy="576263"/>
          </a:xfrm>
          <a:prstGeom prst="leftArrow">
            <a:avLst>
              <a:gd name="adj1" fmla="val 50000"/>
              <a:gd name="adj2" fmla="val 406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>
                <a:solidFill>
                  <a:srgbClr val="FF3399"/>
                </a:solidFill>
                <a:latin typeface="Arial" charset="0"/>
                <a:cs typeface="Arial" charset="0"/>
              </a:rPr>
              <a:t>Volver</a:t>
            </a:r>
          </a:p>
        </p:txBody>
      </p:sp>
      <p:pic>
        <p:nvPicPr>
          <p:cNvPr id="40968" name="Picture 7" descr="LOGO_On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5" y="65088"/>
            <a:ext cx="12795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1438275" y="20638"/>
            <a:ext cx="7705725" cy="860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b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s-CO" sz="2800" b="1" i="1">
                <a:solidFill>
                  <a:srgbClr val="FEF548"/>
                </a:solidFill>
                <a:latin typeface="Arial" charset="0"/>
              </a:rPr>
              <a:t>Momentos pedagógicos 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s-CO" sz="2800" b="1" i="1">
                <a:solidFill>
                  <a:srgbClr val="FEF548"/>
                </a:solidFill>
                <a:latin typeface="Arial" charset="0"/>
              </a:rPr>
              <a:t>Actividades</a:t>
            </a:r>
            <a:endParaRPr lang="es-ES" sz="2800" b="1" i="1">
              <a:solidFill>
                <a:srgbClr val="FEF54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00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2" grpId="0" animBg="1"/>
      <p:bldP spid="204803" grpId="0" animBg="1"/>
      <p:bldP spid="204804" grpId="0" animBg="1"/>
      <p:bldP spid="204805" grpId="0" animBg="1"/>
      <p:bldP spid="20480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ext Box 2"/>
          <p:cNvSpPr txBox="1">
            <a:spLocks noChangeArrowheads="1"/>
          </p:cNvSpPr>
          <p:nvPr/>
        </p:nvSpPr>
        <p:spPr bwMode="auto">
          <a:xfrm>
            <a:off x="468313" y="2708275"/>
            <a:ext cx="3095625" cy="216058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endParaRPr lang="es-ES" sz="1400" b="1">
              <a:latin typeface="Arial" charset="0"/>
            </a:endParaRPr>
          </a:p>
          <a:p>
            <a:pPr algn="just" eaLnBrk="1" hangingPunct="1">
              <a:spcBef>
                <a:spcPct val="20000"/>
              </a:spcBef>
            </a:pPr>
            <a:endParaRPr lang="es-ES" sz="1400" b="1">
              <a:latin typeface="Arial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s-ES" sz="1400" b="1">
                <a:latin typeface="Arial" charset="0"/>
              </a:rPr>
              <a:t>Momento 2. </a:t>
            </a:r>
          </a:p>
          <a:p>
            <a:pPr algn="just" eaLnBrk="1" hangingPunct="1">
              <a:spcBef>
                <a:spcPct val="20000"/>
              </a:spcBef>
            </a:pPr>
            <a:endParaRPr lang="es-ES" sz="1400" b="1">
              <a:latin typeface="Arial" charset="0"/>
            </a:endParaRPr>
          </a:p>
          <a:p>
            <a:pPr algn="just" eaLnBrk="1" hangingPunct="1">
              <a:spcBef>
                <a:spcPct val="20000"/>
              </a:spcBef>
            </a:pPr>
            <a:r>
              <a:rPr lang="es-ES" sz="1400">
                <a:latin typeface="Arial" charset="0"/>
              </a:rPr>
              <a:t>Definición de las líneas temáticas de investigación, su fundamentación y del tipo de asesoría. </a:t>
            </a:r>
          </a:p>
        </p:txBody>
      </p:sp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3995738" y="2708275"/>
            <a:ext cx="4752975" cy="2808288"/>
          </a:xfrm>
          <a:prstGeom prst="rect">
            <a:avLst/>
          </a:prstGeom>
          <a:solidFill>
            <a:srgbClr val="CCFFFF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algn="just"/>
            <a:r>
              <a:rPr lang="es-ES" sz="1300" b="1">
                <a:latin typeface="Arial" charset="0"/>
              </a:rPr>
              <a:t>Actividad Uno:</a:t>
            </a:r>
            <a:r>
              <a:rPr lang="es-ES" sz="1300">
                <a:latin typeface="Arial" charset="0"/>
              </a:rPr>
              <a:t> Identificación de las líneas temáticas de investigación</a:t>
            </a:r>
          </a:p>
          <a:p>
            <a:pPr algn="just"/>
            <a:endParaRPr lang="es-ES" sz="1300">
              <a:latin typeface="Arial" charset="0"/>
            </a:endParaRPr>
          </a:p>
          <a:p>
            <a:pPr algn="just"/>
            <a:r>
              <a:rPr lang="es-ES" sz="1300" b="1">
                <a:latin typeface="Arial" charset="0"/>
              </a:rPr>
              <a:t>Actividad Dos:</a:t>
            </a:r>
            <a:r>
              <a:rPr lang="es-ES" sz="1300">
                <a:latin typeface="Arial" charset="0"/>
              </a:rPr>
              <a:t> Fundamentación teórica de cada una de las líneas identificadas y del tipo de asesoría.</a:t>
            </a:r>
          </a:p>
          <a:p>
            <a:pPr algn="just"/>
            <a:endParaRPr lang="es-ES" sz="1300">
              <a:latin typeface="Arial" charset="0"/>
            </a:endParaRPr>
          </a:p>
          <a:p>
            <a:pPr algn="just"/>
            <a:r>
              <a:rPr lang="es-ES" sz="1300" b="1">
                <a:latin typeface="Arial" charset="0"/>
              </a:rPr>
              <a:t>Actividad Tres:</a:t>
            </a:r>
            <a:r>
              <a:rPr lang="es-ES" sz="1300">
                <a:latin typeface="Arial" charset="0"/>
              </a:rPr>
              <a:t> Definición del perfil del asesor de cada una de las líneas temáticas.</a:t>
            </a:r>
          </a:p>
          <a:p>
            <a:pPr algn="just"/>
            <a:endParaRPr lang="es-ES" sz="1300">
              <a:latin typeface="Arial" charset="0"/>
            </a:endParaRPr>
          </a:p>
          <a:p>
            <a:pPr algn="just"/>
            <a:r>
              <a:rPr lang="es-ES" sz="1300" b="1">
                <a:latin typeface="Arial" charset="0"/>
              </a:rPr>
              <a:t>Actividad Cuatro:</a:t>
            </a:r>
            <a:r>
              <a:rPr lang="es-ES" sz="1300">
                <a:latin typeface="Arial" charset="0"/>
              </a:rPr>
              <a:t> Contratación de los asesores</a:t>
            </a:r>
          </a:p>
          <a:p>
            <a:pPr algn="just"/>
            <a:endParaRPr lang="es-ES" sz="1300">
              <a:latin typeface="Arial" charset="0"/>
            </a:endParaRPr>
          </a:p>
          <a:p>
            <a:pPr algn="just"/>
            <a:r>
              <a:rPr lang="es-ES" sz="1300" b="1">
                <a:latin typeface="Arial" charset="0"/>
              </a:rPr>
              <a:t>Actividad Cinco:</a:t>
            </a:r>
            <a:r>
              <a:rPr lang="es-ES" sz="1300">
                <a:latin typeface="Arial" charset="0"/>
              </a:rPr>
              <a:t> Formación e inducción</a:t>
            </a:r>
          </a:p>
        </p:txBody>
      </p:sp>
      <p:sp>
        <p:nvSpPr>
          <p:cNvPr id="205828" name="AutoShape 4"/>
          <p:cNvSpPr>
            <a:spLocks noChangeArrowheads="1"/>
          </p:cNvSpPr>
          <p:nvPr/>
        </p:nvSpPr>
        <p:spPr bwMode="auto">
          <a:xfrm>
            <a:off x="971550" y="1196975"/>
            <a:ext cx="2087563" cy="1152525"/>
          </a:xfrm>
          <a:prstGeom prst="downArrowCallout">
            <a:avLst>
              <a:gd name="adj1" fmla="val 45282"/>
              <a:gd name="adj2" fmla="val 45282"/>
              <a:gd name="adj3" fmla="val 16667"/>
              <a:gd name="adj4" fmla="val 66667"/>
            </a:avLst>
          </a:prstGeom>
          <a:solidFill>
            <a:srgbClr val="BBE0E3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CO" b="1">
                <a:solidFill>
                  <a:srgbClr val="FF3399"/>
                </a:solidFill>
                <a:latin typeface="Arial" charset="0"/>
              </a:rPr>
              <a:t>Momentos</a:t>
            </a:r>
            <a:endParaRPr lang="es-ES" b="1">
              <a:solidFill>
                <a:srgbClr val="FF3399"/>
              </a:solidFill>
              <a:latin typeface="Arial" charset="0"/>
            </a:endParaRPr>
          </a:p>
        </p:txBody>
      </p:sp>
      <p:sp>
        <p:nvSpPr>
          <p:cNvPr id="205829" name="AutoShape 5"/>
          <p:cNvSpPr>
            <a:spLocks noChangeArrowheads="1"/>
          </p:cNvSpPr>
          <p:nvPr/>
        </p:nvSpPr>
        <p:spPr bwMode="auto">
          <a:xfrm>
            <a:off x="5651500" y="1196975"/>
            <a:ext cx="2233613" cy="936625"/>
          </a:xfrm>
          <a:prstGeom prst="downArrowCallout">
            <a:avLst>
              <a:gd name="adj1" fmla="val 59619"/>
              <a:gd name="adj2" fmla="val 59619"/>
              <a:gd name="adj3" fmla="val 16667"/>
              <a:gd name="adj4" fmla="val 66667"/>
            </a:avLst>
          </a:prstGeom>
          <a:solidFill>
            <a:srgbClr val="BBE0E3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CO" b="1">
                <a:solidFill>
                  <a:srgbClr val="FF3399"/>
                </a:solidFill>
                <a:latin typeface="Arial" charset="0"/>
              </a:rPr>
              <a:t>Actividades</a:t>
            </a:r>
            <a:endParaRPr lang="es-ES" b="1">
              <a:solidFill>
                <a:srgbClr val="FF3399"/>
              </a:solidFill>
              <a:latin typeface="Arial" charset="0"/>
            </a:endParaRPr>
          </a:p>
        </p:txBody>
      </p:sp>
      <p:sp>
        <p:nvSpPr>
          <p:cNvPr id="205830" name="AutoShape 6"/>
          <p:cNvSpPr>
            <a:spLocks noChangeArrowheads="1"/>
          </p:cNvSpPr>
          <p:nvPr/>
        </p:nvSpPr>
        <p:spPr bwMode="auto">
          <a:xfrm>
            <a:off x="3635375" y="1268413"/>
            <a:ext cx="1296988" cy="360362"/>
          </a:xfrm>
          <a:prstGeom prst="leftRightArrow">
            <a:avLst>
              <a:gd name="adj1" fmla="val 50000"/>
              <a:gd name="adj2" fmla="val 71983"/>
            </a:avLst>
          </a:prstGeom>
          <a:solidFill>
            <a:srgbClr val="BBE0E3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>
              <a:latin typeface="Arial" charset="0"/>
            </a:endParaRP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1438275" y="20638"/>
            <a:ext cx="7705725" cy="860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b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s-CO" sz="2800" b="1" i="1">
                <a:solidFill>
                  <a:srgbClr val="FEF548"/>
                </a:solidFill>
                <a:latin typeface="Arial" charset="0"/>
              </a:rPr>
              <a:t>Momentos pedagógicos 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s-CO" sz="2800" b="1" i="1">
                <a:solidFill>
                  <a:srgbClr val="FEF548"/>
                </a:solidFill>
                <a:latin typeface="Arial" charset="0"/>
              </a:rPr>
              <a:t>Actividades</a:t>
            </a:r>
            <a:endParaRPr lang="es-ES" sz="2800" b="1" i="1">
              <a:solidFill>
                <a:srgbClr val="FEF548"/>
              </a:solidFill>
              <a:latin typeface="Arial" charset="0"/>
            </a:endParaRPr>
          </a:p>
        </p:txBody>
      </p:sp>
      <p:sp>
        <p:nvSpPr>
          <p:cNvPr id="41992" name="AutoShape 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68313" y="5949950"/>
            <a:ext cx="936625" cy="576263"/>
          </a:xfrm>
          <a:prstGeom prst="leftArrow">
            <a:avLst>
              <a:gd name="adj1" fmla="val 50000"/>
              <a:gd name="adj2" fmla="val 406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>
                <a:solidFill>
                  <a:srgbClr val="FF3399"/>
                </a:solidFill>
                <a:latin typeface="Arial" charset="0"/>
                <a:cs typeface="Arial" charset="0"/>
              </a:rPr>
              <a:t>Volver</a:t>
            </a:r>
          </a:p>
        </p:txBody>
      </p:sp>
      <p:pic>
        <p:nvPicPr>
          <p:cNvPr id="41993" name="Picture 7" descr="LOGO_On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5" y="65088"/>
            <a:ext cx="12795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881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6" grpId="0" animBg="1"/>
      <p:bldP spid="205827" grpId="0" animBg="1"/>
      <p:bldP spid="205828" grpId="0" animBg="1"/>
      <p:bldP spid="205829" grpId="0" animBg="1"/>
      <p:bldP spid="2058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AutoShape 2"/>
          <p:cNvSpPr>
            <a:spLocks noChangeArrowheads="1"/>
          </p:cNvSpPr>
          <p:nvPr/>
        </p:nvSpPr>
        <p:spPr bwMode="auto">
          <a:xfrm>
            <a:off x="971550" y="1196975"/>
            <a:ext cx="2087563" cy="792163"/>
          </a:xfrm>
          <a:prstGeom prst="downArrowCallout">
            <a:avLst>
              <a:gd name="adj1" fmla="val 65882"/>
              <a:gd name="adj2" fmla="val 65882"/>
              <a:gd name="adj3" fmla="val 16667"/>
              <a:gd name="adj4" fmla="val 66667"/>
            </a:avLst>
          </a:prstGeom>
          <a:solidFill>
            <a:srgbClr val="BBE0E3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CO" b="1">
                <a:solidFill>
                  <a:srgbClr val="FF3399"/>
                </a:solidFill>
                <a:latin typeface="Arial" charset="0"/>
              </a:rPr>
              <a:t>Momentos</a:t>
            </a:r>
            <a:endParaRPr lang="es-ES" b="1">
              <a:solidFill>
                <a:srgbClr val="FF3399"/>
              </a:solidFill>
              <a:latin typeface="Arial" charset="0"/>
            </a:endParaRPr>
          </a:p>
        </p:txBody>
      </p:sp>
      <p:sp>
        <p:nvSpPr>
          <p:cNvPr id="206851" name="AutoShape 3"/>
          <p:cNvSpPr>
            <a:spLocks noChangeArrowheads="1"/>
          </p:cNvSpPr>
          <p:nvPr/>
        </p:nvSpPr>
        <p:spPr bwMode="auto">
          <a:xfrm>
            <a:off x="5651500" y="1196975"/>
            <a:ext cx="2233613" cy="863600"/>
          </a:xfrm>
          <a:prstGeom prst="downArrowCallout">
            <a:avLst>
              <a:gd name="adj1" fmla="val 64660"/>
              <a:gd name="adj2" fmla="val 64660"/>
              <a:gd name="adj3" fmla="val 16667"/>
              <a:gd name="adj4" fmla="val 66667"/>
            </a:avLst>
          </a:prstGeom>
          <a:solidFill>
            <a:srgbClr val="BBE0E3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CO" b="1">
                <a:solidFill>
                  <a:srgbClr val="FF3399"/>
                </a:solidFill>
                <a:latin typeface="Arial" charset="0"/>
              </a:rPr>
              <a:t>Actividades</a:t>
            </a:r>
            <a:endParaRPr lang="es-ES" b="1">
              <a:solidFill>
                <a:srgbClr val="FF3399"/>
              </a:solidFill>
              <a:latin typeface="Arial" charset="0"/>
            </a:endParaRPr>
          </a:p>
        </p:txBody>
      </p:sp>
      <p:sp>
        <p:nvSpPr>
          <p:cNvPr id="206852" name="AutoShape 4"/>
          <p:cNvSpPr>
            <a:spLocks noChangeArrowheads="1"/>
          </p:cNvSpPr>
          <p:nvPr/>
        </p:nvSpPr>
        <p:spPr bwMode="auto">
          <a:xfrm>
            <a:off x="3635375" y="1268413"/>
            <a:ext cx="1296988" cy="360362"/>
          </a:xfrm>
          <a:prstGeom prst="leftRightArrow">
            <a:avLst>
              <a:gd name="adj1" fmla="val 50000"/>
              <a:gd name="adj2" fmla="val 71983"/>
            </a:avLst>
          </a:prstGeom>
          <a:solidFill>
            <a:srgbClr val="BBE0E3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>
              <a:latin typeface="Arial" charset="0"/>
            </a:endParaRP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323850" y="2565400"/>
            <a:ext cx="2590800" cy="1584325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endParaRPr lang="es-ES" sz="1400" b="1">
              <a:latin typeface="Arial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s-ES" sz="1400" b="1">
                <a:latin typeface="Arial" charset="0"/>
              </a:rPr>
              <a:t>Momento 3:</a:t>
            </a:r>
            <a:r>
              <a:rPr lang="es-ES" sz="1400">
                <a:latin typeface="Arial" charset="0"/>
              </a:rPr>
              <a:t> </a:t>
            </a:r>
          </a:p>
          <a:p>
            <a:pPr algn="just" eaLnBrk="1" hangingPunct="1">
              <a:spcBef>
                <a:spcPct val="20000"/>
              </a:spcBef>
            </a:pPr>
            <a:endParaRPr lang="es-ES" sz="1400">
              <a:latin typeface="Arial" charset="0"/>
            </a:endParaRPr>
          </a:p>
          <a:p>
            <a:pPr algn="just" eaLnBrk="1" hangingPunct="1">
              <a:spcBef>
                <a:spcPct val="20000"/>
              </a:spcBef>
            </a:pPr>
            <a:r>
              <a:rPr lang="es-ES" sz="1400">
                <a:latin typeface="Arial" charset="0"/>
              </a:rPr>
              <a:t>Acompañamiento para el diseño y recorrido de las trayectorias de indagación</a:t>
            </a:r>
          </a:p>
        </p:txBody>
      </p:sp>
      <p:sp>
        <p:nvSpPr>
          <p:cNvPr id="206854" name="Rectangle 6"/>
          <p:cNvSpPr>
            <a:spLocks noChangeArrowheads="1"/>
          </p:cNvSpPr>
          <p:nvPr/>
        </p:nvSpPr>
        <p:spPr bwMode="auto">
          <a:xfrm>
            <a:off x="4140200" y="2420938"/>
            <a:ext cx="4752975" cy="3887787"/>
          </a:xfrm>
          <a:prstGeom prst="rect">
            <a:avLst/>
          </a:prstGeom>
          <a:solidFill>
            <a:srgbClr val="CCFFFF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algn="just"/>
            <a:r>
              <a:rPr lang="es-ES" sz="1300" b="1">
                <a:latin typeface="Arial" charset="0"/>
              </a:rPr>
              <a:t>Actividad Uno:</a:t>
            </a:r>
            <a:r>
              <a:rPr lang="es-ES" sz="1300">
                <a:latin typeface="Arial" charset="0"/>
              </a:rPr>
              <a:t> Planeación de la asesoría de línea temáticas.</a:t>
            </a:r>
          </a:p>
          <a:p>
            <a:pPr algn="just"/>
            <a:endParaRPr lang="es-ES" sz="1300">
              <a:latin typeface="Arial" charset="0"/>
            </a:endParaRPr>
          </a:p>
          <a:p>
            <a:pPr algn="just"/>
            <a:r>
              <a:rPr lang="es-ES" sz="1300" b="1">
                <a:latin typeface="Arial" charset="0"/>
              </a:rPr>
              <a:t>Actividad Dos:</a:t>
            </a:r>
            <a:r>
              <a:rPr lang="es-ES" sz="1300">
                <a:latin typeface="Arial" charset="0"/>
              </a:rPr>
              <a:t> Planeación de la primera visita a la IE.</a:t>
            </a:r>
          </a:p>
          <a:p>
            <a:pPr algn="just"/>
            <a:endParaRPr lang="es-ES" sz="1300" b="1">
              <a:latin typeface="Arial" charset="0"/>
            </a:endParaRPr>
          </a:p>
          <a:p>
            <a:pPr algn="just"/>
            <a:r>
              <a:rPr lang="es-ES" sz="1300" b="1">
                <a:latin typeface="Arial" charset="0"/>
              </a:rPr>
              <a:t>Actividad Tres:</a:t>
            </a:r>
            <a:r>
              <a:rPr lang="es-ES" sz="1300">
                <a:latin typeface="Arial" charset="0"/>
              </a:rPr>
              <a:t> Primera visita a la IE y divulgación de la llegada del programa Ondas</a:t>
            </a:r>
          </a:p>
          <a:p>
            <a:pPr algn="just"/>
            <a:endParaRPr lang="es-ES" sz="1300" b="1">
              <a:latin typeface="Arial" charset="0"/>
            </a:endParaRPr>
          </a:p>
          <a:p>
            <a:pPr algn="just"/>
            <a:r>
              <a:rPr lang="es-ES" sz="1300" b="1">
                <a:latin typeface="Arial" charset="0"/>
              </a:rPr>
              <a:t>Actividad Cuatro: </a:t>
            </a:r>
            <a:r>
              <a:rPr lang="es-ES" sz="1300">
                <a:latin typeface="Arial" charset="0"/>
              </a:rPr>
              <a:t>Acompañamiento para el diseño de las </a:t>
            </a:r>
          </a:p>
          <a:p>
            <a:pPr algn="just"/>
            <a:r>
              <a:rPr lang="es-ES" sz="1300">
                <a:latin typeface="Arial" charset="0"/>
              </a:rPr>
              <a:t>trayectorias y del presupuesto.</a:t>
            </a:r>
          </a:p>
          <a:p>
            <a:pPr algn="just"/>
            <a:endParaRPr lang="es-ES" sz="1300" b="1">
              <a:latin typeface="Arial" charset="0"/>
            </a:endParaRPr>
          </a:p>
          <a:p>
            <a:pPr algn="just"/>
            <a:r>
              <a:rPr lang="es-ES" sz="1300" b="1">
                <a:latin typeface="Arial" charset="0"/>
              </a:rPr>
              <a:t>Actividad Cinco:</a:t>
            </a:r>
            <a:r>
              <a:rPr lang="es-ES" sz="1300">
                <a:latin typeface="Arial" charset="0"/>
              </a:rPr>
              <a:t> Aprobación del Comité Departamental del presupuesto presentado,  desembolso de los recursos asignados y seguimiento a su ejecución. </a:t>
            </a:r>
          </a:p>
          <a:p>
            <a:pPr algn="just"/>
            <a:endParaRPr lang="es-ES" sz="1300" b="1">
              <a:latin typeface="Arial" charset="0"/>
            </a:endParaRPr>
          </a:p>
          <a:p>
            <a:pPr algn="just"/>
            <a:r>
              <a:rPr lang="es-ES" sz="1300" b="1">
                <a:latin typeface="Arial" charset="0"/>
              </a:rPr>
              <a:t>Actividad Seis: </a:t>
            </a:r>
            <a:r>
              <a:rPr lang="es-ES" sz="1300">
                <a:latin typeface="Arial" charset="0"/>
              </a:rPr>
              <a:t>Las asesorías de línea temática para recorrer las trayectorias de indagación. </a:t>
            </a:r>
          </a:p>
        </p:txBody>
      </p:sp>
      <p:sp>
        <p:nvSpPr>
          <p:cNvPr id="43015" name="AutoShape 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68313" y="5949950"/>
            <a:ext cx="936625" cy="576263"/>
          </a:xfrm>
          <a:prstGeom prst="leftArrow">
            <a:avLst>
              <a:gd name="adj1" fmla="val 50000"/>
              <a:gd name="adj2" fmla="val 406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>
                <a:solidFill>
                  <a:srgbClr val="FF3399"/>
                </a:solidFill>
                <a:latin typeface="Arial" charset="0"/>
                <a:cs typeface="Arial" charset="0"/>
              </a:rPr>
              <a:t>Volver</a:t>
            </a:r>
          </a:p>
        </p:txBody>
      </p:sp>
      <p:pic>
        <p:nvPicPr>
          <p:cNvPr id="43016" name="Picture 7" descr="LOGO_On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5" y="65088"/>
            <a:ext cx="12795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1438275" y="20638"/>
            <a:ext cx="7705725" cy="860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b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s-CO" sz="2800" b="1" i="1">
                <a:solidFill>
                  <a:srgbClr val="FEF548"/>
                </a:solidFill>
                <a:latin typeface="Arial" charset="0"/>
              </a:rPr>
              <a:t>Momentos pedagógicos 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s-CO" sz="2800" b="1" i="1">
                <a:solidFill>
                  <a:srgbClr val="FEF548"/>
                </a:solidFill>
                <a:latin typeface="Arial" charset="0"/>
              </a:rPr>
              <a:t>Actividades</a:t>
            </a:r>
            <a:endParaRPr lang="es-ES" sz="2800" b="1" i="1">
              <a:solidFill>
                <a:srgbClr val="FEF54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57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 animBg="1"/>
      <p:bldP spid="206851" grpId="0" animBg="1"/>
      <p:bldP spid="206852" grpId="0" animBg="1"/>
      <p:bldP spid="206853" grpId="0" animBg="1"/>
      <p:bldP spid="2068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438275" y="1600200"/>
            <a:ext cx="7705725" cy="4781550"/>
          </a:xfrm>
        </p:spPr>
        <p:txBody>
          <a:bodyPr anchor="ctr"/>
          <a:lstStyle/>
          <a:p>
            <a:endParaRPr lang="es-ES" smtClean="0"/>
          </a:p>
          <a:p>
            <a:endParaRPr lang="es-ES" smtClean="0"/>
          </a:p>
        </p:txBody>
      </p:sp>
      <p:sp>
        <p:nvSpPr>
          <p:cNvPr id="207875" name="Text Box 3"/>
          <p:cNvSpPr txBox="1">
            <a:spLocks noChangeArrowheads="1"/>
          </p:cNvSpPr>
          <p:nvPr/>
        </p:nvSpPr>
        <p:spPr bwMode="auto">
          <a:xfrm>
            <a:off x="395288" y="2349500"/>
            <a:ext cx="2663825" cy="215900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endParaRPr lang="es-ES" sz="1400" b="1">
              <a:latin typeface="Arial" charset="0"/>
            </a:endParaRPr>
          </a:p>
          <a:p>
            <a:pPr algn="just" eaLnBrk="1" hangingPunct="1">
              <a:spcBef>
                <a:spcPct val="20000"/>
              </a:spcBef>
            </a:pPr>
            <a:endParaRPr lang="es-ES" sz="1400" b="1">
              <a:latin typeface="Arial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s-ES" sz="1400" b="1">
                <a:latin typeface="Arial" charset="0"/>
              </a:rPr>
              <a:t>Momento 4:</a:t>
            </a:r>
            <a:r>
              <a:rPr lang="es-ES" sz="1400">
                <a:latin typeface="Arial" charset="0"/>
              </a:rPr>
              <a:t> </a:t>
            </a:r>
          </a:p>
          <a:p>
            <a:pPr algn="ctr" eaLnBrk="1" hangingPunct="1">
              <a:spcBef>
                <a:spcPct val="20000"/>
              </a:spcBef>
            </a:pPr>
            <a:endParaRPr lang="es-ES" sz="1400">
              <a:latin typeface="Arial" charset="0"/>
            </a:endParaRPr>
          </a:p>
          <a:p>
            <a:pPr algn="just" eaLnBrk="1" hangingPunct="1">
              <a:spcBef>
                <a:spcPct val="20000"/>
              </a:spcBef>
            </a:pPr>
            <a:r>
              <a:rPr lang="es-ES" sz="1400">
                <a:latin typeface="Arial" charset="0"/>
              </a:rPr>
              <a:t>Acompañamiento para la producción de conocimiento</a:t>
            </a:r>
          </a:p>
        </p:txBody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3348038" y="2133600"/>
            <a:ext cx="5545137" cy="4391025"/>
          </a:xfrm>
          <a:prstGeom prst="rect">
            <a:avLst/>
          </a:prstGeom>
          <a:solidFill>
            <a:srgbClr val="CCFFFF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algn="just"/>
            <a:r>
              <a:rPr lang="es-ES" sz="1600" b="1"/>
              <a:t>Actividad Uno:</a:t>
            </a:r>
            <a:r>
              <a:rPr lang="es-ES" sz="1600"/>
              <a:t> Fundamentación teórica.</a:t>
            </a:r>
          </a:p>
          <a:p>
            <a:pPr algn="just"/>
            <a:endParaRPr lang="es-ES" sz="1600"/>
          </a:p>
          <a:p>
            <a:pPr algn="just"/>
            <a:r>
              <a:rPr lang="es-ES" sz="1600" b="1"/>
              <a:t>Actividad Dos:  </a:t>
            </a:r>
            <a:r>
              <a:rPr lang="es-ES" sz="1600"/>
              <a:t>Preparación personal para la sistematización.</a:t>
            </a:r>
          </a:p>
          <a:p>
            <a:endParaRPr lang="es-ES" sz="1600" b="1"/>
          </a:p>
          <a:p>
            <a:r>
              <a:rPr lang="es-ES" sz="1600" b="1"/>
              <a:t>Actividad Tres: </a:t>
            </a:r>
            <a:r>
              <a:rPr lang="es-ES" sz="1600"/>
              <a:t>Registros de sistematización</a:t>
            </a:r>
            <a:endParaRPr lang="es-CO" sz="1600"/>
          </a:p>
          <a:p>
            <a:endParaRPr lang="es-CO" sz="1600" b="1"/>
          </a:p>
          <a:p>
            <a:r>
              <a:rPr lang="es-CO" sz="1600" b="1"/>
              <a:t>Actividad Cuatro:</a:t>
            </a:r>
            <a:r>
              <a:rPr lang="es-CO" sz="1600"/>
              <a:t> La organización y análisis de la información </a:t>
            </a:r>
          </a:p>
          <a:p>
            <a:endParaRPr lang="es-CO" sz="1600"/>
          </a:p>
          <a:p>
            <a:r>
              <a:rPr lang="es-ES" sz="1600" b="1"/>
              <a:t>Actividad Cinco:</a:t>
            </a:r>
            <a:r>
              <a:rPr lang="es-CO" sz="1600"/>
              <a:t> La categorización de la información y elaboración de líneas de fuerza</a:t>
            </a:r>
            <a:r>
              <a:rPr lang="es-ES" sz="1600"/>
              <a:t>.</a:t>
            </a:r>
          </a:p>
          <a:p>
            <a:endParaRPr lang="es-ES" sz="1600" b="1"/>
          </a:p>
          <a:p>
            <a:r>
              <a:rPr lang="es-ES" sz="1600" b="1"/>
              <a:t>Actividad Seis: </a:t>
            </a:r>
            <a:r>
              <a:rPr lang="es-CO" sz="1600"/>
              <a:t>La reflexión y contrastación sobre las líneas de fuerza/categorías.</a:t>
            </a:r>
            <a:r>
              <a:rPr lang="es-ES" sz="1600"/>
              <a:t> </a:t>
            </a:r>
          </a:p>
          <a:p>
            <a:pPr algn="just"/>
            <a:endParaRPr lang="es-ES" sz="1600" b="1"/>
          </a:p>
          <a:p>
            <a:pPr algn="just"/>
            <a:r>
              <a:rPr lang="es-ES" sz="1600" b="1"/>
              <a:t>Actividad Siete:</a:t>
            </a:r>
            <a:r>
              <a:rPr lang="es-ES" sz="1600"/>
              <a:t> </a:t>
            </a:r>
            <a:r>
              <a:rPr lang="es-CO" sz="1600"/>
              <a:t>La producción de saber y conocimiento, convirtiendo la práctica en experiencia.</a:t>
            </a:r>
            <a:r>
              <a:rPr lang="es-ES" sz="1600"/>
              <a:t> 	</a:t>
            </a:r>
          </a:p>
          <a:p>
            <a:pPr algn="just"/>
            <a:endParaRPr lang="es-ES" sz="1600" b="1"/>
          </a:p>
          <a:p>
            <a:pPr algn="just"/>
            <a:r>
              <a:rPr lang="es-ES" sz="1600" b="1"/>
              <a:t>Actividad Ocho:</a:t>
            </a:r>
            <a:r>
              <a:rPr lang="es-ES" sz="1600"/>
              <a:t> </a:t>
            </a:r>
            <a:r>
              <a:rPr lang="es-CO" sz="1600"/>
              <a:t>La elaboración del documento final de sistematización.</a:t>
            </a:r>
            <a:endParaRPr lang="es-ES" sz="1600"/>
          </a:p>
        </p:txBody>
      </p:sp>
      <p:sp>
        <p:nvSpPr>
          <p:cNvPr id="207877" name="AutoShape 5"/>
          <p:cNvSpPr>
            <a:spLocks noChangeArrowheads="1"/>
          </p:cNvSpPr>
          <p:nvPr/>
        </p:nvSpPr>
        <p:spPr bwMode="auto">
          <a:xfrm>
            <a:off x="684213" y="1052513"/>
            <a:ext cx="2232025" cy="792162"/>
          </a:xfrm>
          <a:prstGeom prst="downArrowCallout">
            <a:avLst>
              <a:gd name="adj1" fmla="val 70441"/>
              <a:gd name="adj2" fmla="val 70441"/>
              <a:gd name="adj3" fmla="val 16667"/>
              <a:gd name="adj4" fmla="val 66667"/>
            </a:avLst>
          </a:prstGeom>
          <a:solidFill>
            <a:srgbClr val="BBE0E3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CO" b="1">
                <a:solidFill>
                  <a:srgbClr val="FF3399"/>
                </a:solidFill>
                <a:latin typeface="Arial" charset="0"/>
              </a:rPr>
              <a:t>Momentos</a:t>
            </a:r>
            <a:endParaRPr lang="es-ES" b="1">
              <a:solidFill>
                <a:srgbClr val="FF3399"/>
              </a:solidFill>
              <a:latin typeface="Arial" charset="0"/>
            </a:endParaRPr>
          </a:p>
        </p:txBody>
      </p:sp>
      <p:sp>
        <p:nvSpPr>
          <p:cNvPr id="207878" name="AutoShape 6"/>
          <p:cNvSpPr>
            <a:spLocks noChangeArrowheads="1"/>
          </p:cNvSpPr>
          <p:nvPr/>
        </p:nvSpPr>
        <p:spPr bwMode="auto">
          <a:xfrm>
            <a:off x="5292725" y="1052513"/>
            <a:ext cx="2193925" cy="863600"/>
          </a:xfrm>
          <a:prstGeom prst="downArrowCallout">
            <a:avLst>
              <a:gd name="adj1" fmla="val 63511"/>
              <a:gd name="adj2" fmla="val 63511"/>
              <a:gd name="adj3" fmla="val 16667"/>
              <a:gd name="adj4" fmla="val 66667"/>
            </a:avLst>
          </a:prstGeom>
          <a:solidFill>
            <a:srgbClr val="BBE0E3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CO" b="1">
                <a:solidFill>
                  <a:srgbClr val="FF3399"/>
                </a:solidFill>
                <a:latin typeface="Arial" charset="0"/>
              </a:rPr>
              <a:t>Actividades</a:t>
            </a:r>
            <a:endParaRPr lang="es-ES" b="1">
              <a:solidFill>
                <a:srgbClr val="FF3399"/>
              </a:solidFill>
              <a:latin typeface="Arial" charset="0"/>
            </a:endParaRPr>
          </a:p>
        </p:txBody>
      </p:sp>
      <p:sp>
        <p:nvSpPr>
          <p:cNvPr id="207879" name="AutoShape 7"/>
          <p:cNvSpPr>
            <a:spLocks noChangeArrowheads="1"/>
          </p:cNvSpPr>
          <p:nvPr/>
        </p:nvSpPr>
        <p:spPr bwMode="auto">
          <a:xfrm>
            <a:off x="3635375" y="1196975"/>
            <a:ext cx="1296988" cy="360363"/>
          </a:xfrm>
          <a:prstGeom prst="leftRightArrow">
            <a:avLst>
              <a:gd name="adj1" fmla="val 50000"/>
              <a:gd name="adj2" fmla="val 71982"/>
            </a:avLst>
          </a:prstGeom>
          <a:solidFill>
            <a:srgbClr val="BBE0E3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>
              <a:latin typeface="Arial" charset="0"/>
            </a:endParaRPr>
          </a:p>
        </p:txBody>
      </p:sp>
      <p:sp>
        <p:nvSpPr>
          <p:cNvPr id="44040" name="AutoShap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68313" y="5949950"/>
            <a:ext cx="936625" cy="576263"/>
          </a:xfrm>
          <a:prstGeom prst="leftArrow">
            <a:avLst>
              <a:gd name="adj1" fmla="val 50000"/>
              <a:gd name="adj2" fmla="val 406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>
                <a:solidFill>
                  <a:srgbClr val="FF3399"/>
                </a:solidFill>
                <a:latin typeface="Arial" charset="0"/>
                <a:cs typeface="Arial" charset="0"/>
              </a:rPr>
              <a:t>Volver</a:t>
            </a:r>
          </a:p>
        </p:txBody>
      </p:sp>
      <p:pic>
        <p:nvPicPr>
          <p:cNvPr id="44041" name="Picture 7" descr="LOGO_On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5" y="65088"/>
            <a:ext cx="12795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1438275" y="20638"/>
            <a:ext cx="7705725" cy="860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b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s-CO" sz="2800" b="1" i="1">
                <a:solidFill>
                  <a:srgbClr val="FEF548"/>
                </a:solidFill>
                <a:latin typeface="Arial" charset="0"/>
              </a:rPr>
              <a:t>Momentos pedagógicos 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s-CO" sz="2800" b="1" i="1">
                <a:solidFill>
                  <a:srgbClr val="FEF548"/>
                </a:solidFill>
                <a:latin typeface="Arial" charset="0"/>
              </a:rPr>
              <a:t>Actividades</a:t>
            </a:r>
            <a:endParaRPr lang="es-ES" sz="2800" b="1" i="1">
              <a:solidFill>
                <a:srgbClr val="FEF54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53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animBg="1"/>
      <p:bldP spid="207876" grpId="0" animBg="1"/>
      <p:bldP spid="207877" grpId="0" animBg="1"/>
      <p:bldP spid="207878" grpId="0" animBg="1"/>
      <p:bldP spid="20787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438275" y="1600200"/>
            <a:ext cx="7705725" cy="4781550"/>
          </a:xfrm>
        </p:spPr>
        <p:txBody>
          <a:bodyPr anchor="ctr"/>
          <a:lstStyle/>
          <a:p>
            <a:endParaRPr lang="es-ES" smtClean="0"/>
          </a:p>
          <a:p>
            <a:endParaRPr lang="es-ES" smtClean="0"/>
          </a:p>
        </p:txBody>
      </p:sp>
      <p:sp>
        <p:nvSpPr>
          <p:cNvPr id="208899" name="AutoShape 3"/>
          <p:cNvSpPr>
            <a:spLocks noChangeArrowheads="1"/>
          </p:cNvSpPr>
          <p:nvPr/>
        </p:nvSpPr>
        <p:spPr bwMode="auto">
          <a:xfrm>
            <a:off x="684213" y="1270000"/>
            <a:ext cx="2232025" cy="863600"/>
          </a:xfrm>
          <a:prstGeom prst="downArrowCallout">
            <a:avLst>
              <a:gd name="adj1" fmla="val 64614"/>
              <a:gd name="adj2" fmla="val 64614"/>
              <a:gd name="adj3" fmla="val 16667"/>
              <a:gd name="adj4" fmla="val 66667"/>
            </a:avLst>
          </a:prstGeom>
          <a:solidFill>
            <a:srgbClr val="BBE0E3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CO" b="1">
                <a:solidFill>
                  <a:srgbClr val="FF3399"/>
                </a:solidFill>
                <a:latin typeface="Arial" charset="0"/>
              </a:rPr>
              <a:t>Momentos</a:t>
            </a:r>
            <a:endParaRPr lang="es-ES" b="1">
              <a:solidFill>
                <a:srgbClr val="FF3399"/>
              </a:solidFill>
              <a:latin typeface="Arial" charset="0"/>
            </a:endParaRPr>
          </a:p>
        </p:txBody>
      </p:sp>
      <p:sp>
        <p:nvSpPr>
          <p:cNvPr id="208900" name="AutoShape 4"/>
          <p:cNvSpPr>
            <a:spLocks noChangeArrowheads="1"/>
          </p:cNvSpPr>
          <p:nvPr/>
        </p:nvSpPr>
        <p:spPr bwMode="auto">
          <a:xfrm>
            <a:off x="5292725" y="1270000"/>
            <a:ext cx="2193925" cy="863600"/>
          </a:xfrm>
          <a:prstGeom prst="downArrowCallout">
            <a:avLst>
              <a:gd name="adj1" fmla="val 63511"/>
              <a:gd name="adj2" fmla="val 63511"/>
              <a:gd name="adj3" fmla="val 16667"/>
              <a:gd name="adj4" fmla="val 66667"/>
            </a:avLst>
          </a:prstGeom>
          <a:solidFill>
            <a:srgbClr val="BBE0E3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CO" b="1">
                <a:solidFill>
                  <a:srgbClr val="FF3399"/>
                </a:solidFill>
                <a:latin typeface="Arial" charset="0"/>
              </a:rPr>
              <a:t>Actividades</a:t>
            </a:r>
            <a:endParaRPr lang="es-ES" b="1">
              <a:solidFill>
                <a:srgbClr val="FF3399"/>
              </a:solidFill>
              <a:latin typeface="Arial" charset="0"/>
            </a:endParaRPr>
          </a:p>
        </p:txBody>
      </p:sp>
      <p:sp>
        <p:nvSpPr>
          <p:cNvPr id="208901" name="AutoShape 5"/>
          <p:cNvSpPr>
            <a:spLocks noChangeArrowheads="1"/>
          </p:cNvSpPr>
          <p:nvPr/>
        </p:nvSpPr>
        <p:spPr bwMode="auto">
          <a:xfrm>
            <a:off x="3635375" y="1412875"/>
            <a:ext cx="1296988" cy="360363"/>
          </a:xfrm>
          <a:prstGeom prst="leftRightArrow">
            <a:avLst>
              <a:gd name="adj1" fmla="val 50000"/>
              <a:gd name="adj2" fmla="val 71982"/>
            </a:avLst>
          </a:prstGeom>
          <a:solidFill>
            <a:srgbClr val="BBE0E3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>
              <a:latin typeface="Arial" charset="0"/>
            </a:endParaRPr>
          </a:p>
        </p:txBody>
      </p:sp>
      <p:sp>
        <p:nvSpPr>
          <p:cNvPr id="208902" name="Text Box 6"/>
          <p:cNvSpPr txBox="1">
            <a:spLocks noChangeArrowheads="1"/>
          </p:cNvSpPr>
          <p:nvPr/>
        </p:nvSpPr>
        <p:spPr bwMode="auto">
          <a:xfrm>
            <a:off x="323850" y="2636838"/>
            <a:ext cx="2735263" cy="2592387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endParaRPr lang="es-ES" sz="1400" b="1">
              <a:latin typeface="Arial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s-ES" sz="1400" b="1">
                <a:latin typeface="Arial" charset="0"/>
              </a:rPr>
              <a:t>Momento 5</a:t>
            </a:r>
            <a:r>
              <a:rPr lang="es-ES" sz="1400">
                <a:latin typeface="Arial" charset="0"/>
              </a:rPr>
              <a:t> </a:t>
            </a:r>
          </a:p>
          <a:p>
            <a:pPr algn="ctr" eaLnBrk="1" hangingPunct="1">
              <a:spcBef>
                <a:spcPct val="20000"/>
              </a:spcBef>
            </a:pPr>
            <a:endParaRPr lang="es-ES" sz="1400">
              <a:latin typeface="Arial" charset="0"/>
            </a:endParaRPr>
          </a:p>
          <a:p>
            <a:pPr algn="just" eaLnBrk="1" hangingPunct="1">
              <a:spcBef>
                <a:spcPct val="20000"/>
              </a:spcBef>
            </a:pPr>
            <a:r>
              <a:rPr lang="es-ES" sz="1400">
                <a:latin typeface="Arial" charset="0"/>
              </a:rPr>
              <a:t>Acompañamiento para la apropiación del conocimiento generado por los grupos de investigación y los adultos acompañantes.</a:t>
            </a:r>
          </a:p>
        </p:txBody>
      </p:sp>
      <p:sp>
        <p:nvSpPr>
          <p:cNvPr id="208903" name="Rectangle 7"/>
          <p:cNvSpPr>
            <a:spLocks noChangeArrowheads="1"/>
          </p:cNvSpPr>
          <p:nvPr/>
        </p:nvSpPr>
        <p:spPr bwMode="auto">
          <a:xfrm>
            <a:off x="3348038" y="2349500"/>
            <a:ext cx="5545137" cy="4248150"/>
          </a:xfrm>
          <a:prstGeom prst="rect">
            <a:avLst/>
          </a:prstGeom>
          <a:solidFill>
            <a:srgbClr val="CCFFFF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algn="just"/>
            <a:r>
              <a:rPr lang="es-MX" sz="1500" b="1"/>
              <a:t>Actividad Uno: </a:t>
            </a:r>
            <a:r>
              <a:rPr lang="es-MX" sz="1500"/>
              <a:t>Divulgación de la convocatoria (por diferentes medios virtuales y físicos) – (Momento 1)</a:t>
            </a:r>
          </a:p>
          <a:p>
            <a:pPr algn="just"/>
            <a:endParaRPr lang="es-MX" sz="1500"/>
          </a:p>
          <a:p>
            <a:pPr algn="just"/>
            <a:r>
              <a:rPr lang="es-MX" sz="1500" b="1"/>
              <a:t>Actividad Dos:</a:t>
            </a:r>
            <a:r>
              <a:rPr lang="es-MX" sz="1500"/>
              <a:t> Divulgación de los resultados de la convocatoria.</a:t>
            </a:r>
          </a:p>
          <a:p>
            <a:pPr algn="just"/>
            <a:endParaRPr lang="es-MX" sz="1500"/>
          </a:p>
          <a:p>
            <a:pPr algn="just"/>
            <a:r>
              <a:rPr lang="es-MX" sz="1500" b="1"/>
              <a:t>Actividad Tres: </a:t>
            </a:r>
            <a:r>
              <a:rPr lang="es-MX" sz="1500"/>
              <a:t>Divulgación en la IE de la llegada de Ondas.(Momento 3)</a:t>
            </a:r>
          </a:p>
          <a:p>
            <a:pPr algn="just"/>
            <a:endParaRPr lang="es-MX" sz="1500"/>
          </a:p>
          <a:p>
            <a:pPr algn="just"/>
            <a:r>
              <a:rPr lang="es-MX" sz="1500" b="1"/>
              <a:t>Actividad Cuatro: </a:t>
            </a:r>
            <a:r>
              <a:rPr lang="es-MX" sz="1500"/>
              <a:t>Comunicación entre los grupos de la línea temática de los primeros hallazgos y del proceso. (Momento 3)</a:t>
            </a:r>
          </a:p>
          <a:p>
            <a:pPr algn="just"/>
            <a:endParaRPr lang="es-MX" sz="1500"/>
          </a:p>
          <a:p>
            <a:pPr algn="just"/>
            <a:r>
              <a:rPr lang="es-MX" sz="1500" b="1"/>
              <a:t>Actividad Cinco: </a:t>
            </a:r>
            <a:r>
              <a:rPr lang="es-MX" sz="1500"/>
              <a:t>Comunicación en la IE de los resultados.( Momento 4)</a:t>
            </a:r>
          </a:p>
          <a:p>
            <a:pPr algn="just"/>
            <a:endParaRPr lang="es-MX" sz="1500"/>
          </a:p>
          <a:p>
            <a:pPr algn="just"/>
            <a:r>
              <a:rPr lang="es-MX" sz="1500" b="1"/>
              <a:t>Actividad Seis: </a:t>
            </a:r>
            <a:r>
              <a:rPr lang="es-MX" sz="1500"/>
              <a:t>Comunicación en la comunidad y a las familias de los resultados y el proceso.</a:t>
            </a:r>
          </a:p>
          <a:p>
            <a:pPr algn="just"/>
            <a:endParaRPr lang="es-MX" sz="1500"/>
          </a:p>
          <a:p>
            <a:pPr algn="just"/>
            <a:r>
              <a:rPr lang="es-MX" sz="1500" b="1"/>
              <a:t>Actividad siete:</a:t>
            </a:r>
            <a:r>
              <a:rPr lang="es-MX" sz="1500"/>
              <a:t> Comunicación en el departamento</a:t>
            </a:r>
          </a:p>
          <a:p>
            <a:pPr algn="just"/>
            <a:endParaRPr lang="es-MX" sz="1500"/>
          </a:p>
          <a:p>
            <a:pPr algn="just"/>
            <a:r>
              <a:rPr lang="es-MX" sz="1500" b="1"/>
              <a:t>Actividad ocho:</a:t>
            </a:r>
            <a:r>
              <a:rPr lang="es-MX" sz="1500"/>
              <a:t> Comunicación nacional e internacional</a:t>
            </a:r>
            <a:endParaRPr lang="es-ES" sz="1500"/>
          </a:p>
        </p:txBody>
      </p:sp>
      <p:sp>
        <p:nvSpPr>
          <p:cNvPr id="45064" name="AutoShap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68313" y="5949950"/>
            <a:ext cx="936625" cy="576263"/>
          </a:xfrm>
          <a:prstGeom prst="leftArrow">
            <a:avLst>
              <a:gd name="adj1" fmla="val 50000"/>
              <a:gd name="adj2" fmla="val 406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>
                <a:solidFill>
                  <a:srgbClr val="FF3399"/>
                </a:solidFill>
                <a:latin typeface="Arial" charset="0"/>
                <a:cs typeface="Arial" charset="0"/>
              </a:rPr>
              <a:t>Volver</a:t>
            </a:r>
          </a:p>
        </p:txBody>
      </p:sp>
      <p:pic>
        <p:nvPicPr>
          <p:cNvPr id="45065" name="Picture 7" descr="LOGO_On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5" y="65088"/>
            <a:ext cx="12795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1438275" y="20638"/>
            <a:ext cx="7705725" cy="860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b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s-CO" sz="2800" b="1" i="1">
                <a:solidFill>
                  <a:srgbClr val="FEF548"/>
                </a:solidFill>
                <a:latin typeface="Arial" charset="0"/>
              </a:rPr>
              <a:t>Momentos pedagógicos 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s-CO" sz="2800" b="1" i="1">
                <a:solidFill>
                  <a:srgbClr val="FEF548"/>
                </a:solidFill>
                <a:latin typeface="Arial" charset="0"/>
              </a:rPr>
              <a:t>Actividades</a:t>
            </a:r>
            <a:endParaRPr lang="es-ES" sz="2800" b="1" i="1">
              <a:solidFill>
                <a:srgbClr val="FEF54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58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animBg="1"/>
      <p:bldP spid="208900" grpId="0" animBg="1"/>
      <p:bldP spid="208901" grpId="0" animBg="1"/>
      <p:bldP spid="208902" grpId="0" animBg="1"/>
      <p:bldP spid="20890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 anchor="ctr"/>
          <a:lstStyle/>
          <a:p>
            <a:endParaRPr lang="es-ES" smtClean="0"/>
          </a:p>
          <a:p>
            <a:endParaRPr lang="es-ES" smtClean="0"/>
          </a:p>
        </p:txBody>
      </p:sp>
      <p:sp>
        <p:nvSpPr>
          <p:cNvPr id="209923" name="Text Box 3"/>
          <p:cNvSpPr txBox="1">
            <a:spLocks noChangeArrowheads="1"/>
          </p:cNvSpPr>
          <p:nvPr/>
        </p:nvSpPr>
        <p:spPr bwMode="auto">
          <a:xfrm>
            <a:off x="250825" y="2203450"/>
            <a:ext cx="3097213" cy="3457575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endParaRPr lang="es-ES" sz="1400" b="1">
              <a:latin typeface="Arial" charset="0"/>
            </a:endParaRPr>
          </a:p>
          <a:p>
            <a:pPr algn="just" eaLnBrk="1" hangingPunct="1">
              <a:spcBef>
                <a:spcPct val="20000"/>
              </a:spcBef>
            </a:pPr>
            <a:endParaRPr lang="es-ES" sz="1400" b="1">
              <a:latin typeface="Arial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s-ES" sz="1400" b="1">
                <a:latin typeface="Arial" charset="0"/>
              </a:rPr>
              <a:t>Momento pedagógico 6:</a:t>
            </a:r>
          </a:p>
          <a:p>
            <a:pPr algn="just" eaLnBrk="1" hangingPunct="1">
              <a:spcBef>
                <a:spcPct val="20000"/>
              </a:spcBef>
            </a:pPr>
            <a:endParaRPr lang="es-ES" sz="1400" b="1">
              <a:latin typeface="Arial" charset="0"/>
            </a:endParaRPr>
          </a:p>
          <a:p>
            <a:pPr algn="just" eaLnBrk="1" hangingPunct="1">
              <a:spcBef>
                <a:spcPct val="20000"/>
              </a:spcBef>
            </a:pPr>
            <a:r>
              <a:rPr lang="es-ES" sz="1400">
                <a:latin typeface="Arial" charset="0"/>
              </a:rPr>
              <a:t>L</a:t>
            </a:r>
            <a:r>
              <a:rPr lang="es-ES" sz="1400" i="1">
                <a:latin typeface="Arial" charset="0"/>
              </a:rPr>
              <a:t>a consolidación</a:t>
            </a:r>
            <a:r>
              <a:rPr lang="es-ES" sz="1400">
                <a:latin typeface="Arial" charset="0"/>
              </a:rPr>
              <a:t> </a:t>
            </a:r>
            <a:r>
              <a:rPr lang="es-ES" sz="1400" i="1">
                <a:latin typeface="Arial" charset="0"/>
              </a:rPr>
              <a:t>de las comunidades de conocimiento y saber, </a:t>
            </a:r>
            <a:r>
              <a:rPr lang="es-ES" sz="1400">
                <a:latin typeface="Arial" charset="0"/>
              </a:rPr>
              <a:t>en el cual los grupos se organizan en líneas y redes de actores, temáticas y territoriales.</a:t>
            </a: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3492500" y="2132013"/>
            <a:ext cx="5111750" cy="3529012"/>
          </a:xfrm>
          <a:prstGeom prst="rect">
            <a:avLst/>
          </a:prstGeom>
          <a:solidFill>
            <a:srgbClr val="CCFFFF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algn="just"/>
            <a:r>
              <a:rPr lang="es-MX" sz="1400" b="1">
                <a:latin typeface="Arial" charset="0"/>
              </a:rPr>
              <a:t>Actividad uno:</a:t>
            </a:r>
            <a:r>
              <a:rPr lang="es-MX" sz="1400">
                <a:latin typeface="Arial" charset="0"/>
              </a:rPr>
              <a:t> La conformación del grupo de investigación (Momento 1)</a:t>
            </a:r>
          </a:p>
          <a:p>
            <a:pPr algn="just"/>
            <a:endParaRPr lang="es-MX" sz="1400">
              <a:latin typeface="Arial" charset="0"/>
            </a:endParaRPr>
          </a:p>
          <a:p>
            <a:pPr algn="just"/>
            <a:r>
              <a:rPr lang="es-MX" sz="1400" b="1">
                <a:latin typeface="Arial" charset="0"/>
              </a:rPr>
              <a:t>Actividad dos:</a:t>
            </a:r>
            <a:r>
              <a:rPr lang="es-MX" sz="1400">
                <a:latin typeface="Arial" charset="0"/>
              </a:rPr>
              <a:t> Definición de las líneas temáticas, su fundamentación y definición del tipo de asesoría (Momento 2)</a:t>
            </a:r>
          </a:p>
          <a:p>
            <a:pPr algn="just"/>
            <a:endParaRPr lang="es-MX" sz="1400">
              <a:latin typeface="Arial" charset="0"/>
            </a:endParaRPr>
          </a:p>
          <a:p>
            <a:pPr algn="just"/>
            <a:r>
              <a:rPr lang="es-MX" sz="1400" b="1">
                <a:latin typeface="Arial" charset="0"/>
              </a:rPr>
              <a:t>Actividad tres:</a:t>
            </a:r>
            <a:r>
              <a:rPr lang="es-MX" sz="1400">
                <a:latin typeface="Arial" charset="0"/>
              </a:rPr>
              <a:t> Conformación de las líneas durante el recorrido de las trayectorias (Momento 3)</a:t>
            </a:r>
          </a:p>
          <a:p>
            <a:pPr algn="just"/>
            <a:endParaRPr lang="es-MX" sz="1400">
              <a:latin typeface="Arial" charset="0"/>
            </a:endParaRPr>
          </a:p>
          <a:p>
            <a:pPr algn="just"/>
            <a:r>
              <a:rPr lang="es-MX" sz="1400" b="1">
                <a:latin typeface="Arial" charset="0"/>
              </a:rPr>
              <a:t>Actividad cuatro:</a:t>
            </a:r>
            <a:r>
              <a:rPr lang="es-MX" sz="1400">
                <a:latin typeface="Arial" charset="0"/>
              </a:rPr>
              <a:t> Conformación de las redes .</a:t>
            </a:r>
          </a:p>
          <a:p>
            <a:pPr algn="just"/>
            <a:endParaRPr lang="es-MX" sz="1400">
              <a:latin typeface="Arial" charset="0"/>
            </a:endParaRPr>
          </a:p>
          <a:p>
            <a:pPr algn="just"/>
            <a:r>
              <a:rPr lang="es-MX" sz="1400" b="1">
                <a:latin typeface="Arial" charset="0"/>
              </a:rPr>
              <a:t>Actividad cinco:</a:t>
            </a:r>
            <a:r>
              <a:rPr lang="es-MX" sz="1400">
                <a:latin typeface="Arial" charset="0"/>
              </a:rPr>
              <a:t> Conformación de las comunidades de saber y conocimiento.</a:t>
            </a:r>
          </a:p>
          <a:p>
            <a:pPr algn="just"/>
            <a:endParaRPr lang="es-ES" sz="1400">
              <a:latin typeface="Arial" charset="0"/>
            </a:endParaRPr>
          </a:p>
        </p:txBody>
      </p:sp>
      <p:sp>
        <p:nvSpPr>
          <p:cNvPr id="209925" name="AutoShape 6"/>
          <p:cNvSpPr>
            <a:spLocks noChangeArrowheads="1"/>
          </p:cNvSpPr>
          <p:nvPr/>
        </p:nvSpPr>
        <p:spPr bwMode="auto">
          <a:xfrm>
            <a:off x="1042988" y="1196975"/>
            <a:ext cx="1873250" cy="719138"/>
          </a:xfrm>
          <a:prstGeom prst="downArrowCallout">
            <a:avLst>
              <a:gd name="adj1" fmla="val 65121"/>
              <a:gd name="adj2" fmla="val 65121"/>
              <a:gd name="adj3" fmla="val 16667"/>
              <a:gd name="adj4" fmla="val 66667"/>
            </a:avLst>
          </a:prstGeom>
          <a:solidFill>
            <a:srgbClr val="BBE0E3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CO" b="1">
                <a:solidFill>
                  <a:srgbClr val="FF3399"/>
                </a:solidFill>
                <a:latin typeface="Arial" charset="0"/>
              </a:rPr>
              <a:t>Momentos</a:t>
            </a:r>
            <a:endParaRPr lang="es-ES" b="1">
              <a:solidFill>
                <a:srgbClr val="FF3399"/>
              </a:solidFill>
              <a:latin typeface="Arial" charset="0"/>
            </a:endParaRPr>
          </a:p>
        </p:txBody>
      </p:sp>
      <p:sp>
        <p:nvSpPr>
          <p:cNvPr id="209926" name="AutoShape 7"/>
          <p:cNvSpPr>
            <a:spLocks noChangeArrowheads="1"/>
          </p:cNvSpPr>
          <p:nvPr/>
        </p:nvSpPr>
        <p:spPr bwMode="auto">
          <a:xfrm>
            <a:off x="5651500" y="1196975"/>
            <a:ext cx="2160588" cy="647700"/>
          </a:xfrm>
          <a:prstGeom prst="downArrowCallout">
            <a:avLst>
              <a:gd name="adj1" fmla="val 83395"/>
              <a:gd name="adj2" fmla="val 83395"/>
              <a:gd name="adj3" fmla="val 16667"/>
              <a:gd name="adj4" fmla="val 66667"/>
            </a:avLst>
          </a:prstGeom>
          <a:solidFill>
            <a:srgbClr val="BBE0E3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CO" b="1">
                <a:solidFill>
                  <a:srgbClr val="FF3399"/>
                </a:solidFill>
                <a:latin typeface="Arial" charset="0"/>
              </a:rPr>
              <a:t>Actividades</a:t>
            </a:r>
            <a:endParaRPr lang="es-ES" b="1">
              <a:solidFill>
                <a:srgbClr val="FF3399"/>
              </a:solidFill>
              <a:latin typeface="Arial" charset="0"/>
            </a:endParaRPr>
          </a:p>
        </p:txBody>
      </p:sp>
      <p:sp>
        <p:nvSpPr>
          <p:cNvPr id="209927" name="AutoShape 8"/>
          <p:cNvSpPr>
            <a:spLocks noChangeArrowheads="1"/>
          </p:cNvSpPr>
          <p:nvPr/>
        </p:nvSpPr>
        <p:spPr bwMode="auto">
          <a:xfrm>
            <a:off x="3635375" y="1268413"/>
            <a:ext cx="1296988" cy="360362"/>
          </a:xfrm>
          <a:prstGeom prst="leftRightArrow">
            <a:avLst>
              <a:gd name="adj1" fmla="val 50000"/>
              <a:gd name="adj2" fmla="val 71983"/>
            </a:avLst>
          </a:prstGeom>
          <a:solidFill>
            <a:srgbClr val="BBE0E3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>
              <a:latin typeface="Arial" charset="0"/>
            </a:endParaRPr>
          </a:p>
        </p:txBody>
      </p:sp>
      <p:pic>
        <p:nvPicPr>
          <p:cNvPr id="46088" name="Picture 7" descr="LOGO_On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5" y="65088"/>
            <a:ext cx="12795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1438275" y="20638"/>
            <a:ext cx="7705725" cy="860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b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s-CO" sz="2800" b="1" i="1">
                <a:solidFill>
                  <a:srgbClr val="FEF548"/>
                </a:solidFill>
                <a:latin typeface="Arial" charset="0"/>
              </a:rPr>
              <a:t>Momentos pedagógicos 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s-CO" sz="2800" b="1" i="1">
                <a:solidFill>
                  <a:srgbClr val="FEF548"/>
                </a:solidFill>
                <a:latin typeface="Arial" charset="0"/>
              </a:rPr>
              <a:t>Actividades</a:t>
            </a:r>
            <a:endParaRPr lang="es-ES" sz="2800" b="1" i="1">
              <a:solidFill>
                <a:srgbClr val="FEF548"/>
              </a:solidFill>
              <a:latin typeface="Arial" charset="0"/>
            </a:endParaRPr>
          </a:p>
        </p:txBody>
      </p:sp>
      <p:sp>
        <p:nvSpPr>
          <p:cNvPr id="46090" name="AutoShap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68313" y="5949950"/>
            <a:ext cx="936625" cy="576263"/>
          </a:xfrm>
          <a:prstGeom prst="leftArrow">
            <a:avLst>
              <a:gd name="adj1" fmla="val 50000"/>
              <a:gd name="adj2" fmla="val 406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>
                <a:solidFill>
                  <a:srgbClr val="FF3399"/>
                </a:solidFill>
                <a:latin typeface="Arial" charset="0"/>
                <a:cs typeface="Arial" charset="0"/>
              </a:rPr>
              <a:t>Volver</a:t>
            </a:r>
          </a:p>
        </p:txBody>
      </p:sp>
    </p:spTree>
    <p:extLst>
      <p:ext uri="{BB962C8B-B14F-4D97-AF65-F5344CB8AC3E}">
        <p14:creationId xmlns:p14="http://schemas.microsoft.com/office/powerpoint/2010/main" val="199113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animBg="1"/>
      <p:bldP spid="209924" grpId="0" animBg="1"/>
      <p:bldP spid="209925" grpId="0" animBg="1"/>
      <p:bldP spid="209926" grpId="0" animBg="1"/>
      <p:bldP spid="2099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58938"/>
            <a:ext cx="8229600" cy="2909887"/>
          </a:xfrm>
        </p:spPr>
        <p:txBody>
          <a:bodyPr anchor="ctr"/>
          <a:lstStyle/>
          <a:p>
            <a:pPr algn="ctr">
              <a:buFont typeface="Arial" charset="0"/>
              <a:buNone/>
              <a:defRPr/>
            </a:pPr>
            <a:endParaRPr lang="es-CO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Font typeface="Arial" charset="0"/>
              <a:buNone/>
              <a:defRPr/>
            </a:pPr>
            <a:endParaRPr lang="es-CO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Font typeface="Arial" charset="0"/>
              <a:buNone/>
              <a:defRPr/>
            </a:pPr>
            <a:endParaRPr lang="es-CO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None/>
              <a:defRPr/>
            </a:pPr>
            <a:r>
              <a:rPr lang="es-CO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Gracias</a:t>
            </a:r>
          </a:p>
          <a:p>
            <a:pPr algn="ctr">
              <a:buFont typeface="Arial" charset="0"/>
              <a:buNone/>
              <a:defRPr/>
            </a:pPr>
            <a:endParaRPr lang="es-CO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Font typeface="Arial" charset="0"/>
              <a:buNone/>
              <a:defRPr/>
            </a:pPr>
            <a:r>
              <a:rPr lang="es-CO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Tomado de</a:t>
            </a:r>
            <a:r>
              <a:rPr lang="es-CO" sz="1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Presentación </a:t>
            </a:r>
            <a:r>
              <a:rPr lang="es-CO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Ondas 2009</a:t>
            </a:r>
            <a:endParaRPr lang="es-CO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1203" name="Picture 7" descr="LOGO_On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5" y="65088"/>
            <a:ext cx="12795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77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971600" y="4444663"/>
            <a:ext cx="763284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s-ES" sz="3200" b="1" dirty="0" smtClean="0">
                <a:solidFill>
                  <a:srgbClr val="FFFF00"/>
                </a:solidFill>
                <a:latin typeface="Arial" charset="0"/>
              </a:rPr>
              <a:t>JAVIER ENRIQUE PEÑA PORTILLA</a:t>
            </a:r>
          </a:p>
          <a:p>
            <a:pPr eaLnBrk="1" hangingPunct="1"/>
            <a:r>
              <a:rPr lang="es-ES" sz="2800" b="1" dirty="0" smtClean="0">
                <a:solidFill>
                  <a:srgbClr val="FFFF00"/>
                </a:solidFill>
                <a:latin typeface="Arial" charset="0"/>
              </a:rPr>
              <a:t>Asesor de línea temática  </a:t>
            </a:r>
            <a:endParaRPr lang="es-ES" sz="28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0" y="1557338"/>
            <a:ext cx="914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pt-BR" sz="4000" b="1" dirty="0" smtClean="0">
                <a:solidFill>
                  <a:schemeClr val="bg1"/>
                </a:solidFill>
                <a:latin typeface="Arial" charset="0"/>
              </a:rPr>
              <a:t>Programa Ondas</a:t>
            </a:r>
          </a:p>
          <a:p>
            <a:pPr algn="ctr" eaLnBrk="1" hangingPunct="1"/>
            <a:r>
              <a:rPr lang="pt-BR" sz="4000" b="1" dirty="0" smtClean="0">
                <a:solidFill>
                  <a:schemeClr val="bg1"/>
                </a:solidFill>
                <a:latin typeface="Arial" charset="0"/>
              </a:rPr>
              <a:t>Munícipio de Pamplona (N de S) </a:t>
            </a:r>
            <a:endParaRPr lang="pt-BR" sz="4000" b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3076" name="Picture 7" descr="LOGO_Ond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5" y="65088"/>
            <a:ext cx="12795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04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sz="quarter" idx="4294967295"/>
          </p:nvPr>
        </p:nvSpPr>
        <p:spPr>
          <a:xfrm>
            <a:off x="2714625" y="1428750"/>
            <a:ext cx="5743575" cy="823913"/>
          </a:xfrm>
          <a:effectLst>
            <a:outerShdw dist="45791" dir="2021404" algn="ctr" rotWithShape="0">
              <a:schemeClr val="tx1"/>
            </a:outerShdw>
          </a:effectLst>
        </p:spPr>
        <p:txBody>
          <a:bodyPr anchor="t">
            <a:spAutoFit/>
          </a:bodyPr>
          <a:lstStyle/>
          <a:p>
            <a:pPr eaLnBrk="1" hangingPunct="1">
              <a:defRPr/>
            </a:pPr>
            <a:r>
              <a:rPr lang="es-CO" sz="3600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Programa Ondas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sz="quarter" idx="4294967295"/>
          </p:nvPr>
        </p:nvSpPr>
        <p:spPr>
          <a:xfrm>
            <a:off x="917575" y="2419350"/>
            <a:ext cx="7742238" cy="3287713"/>
          </a:xfrm>
          <a:effectLst>
            <a:outerShdw dist="35921" dir="189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s-CO" sz="3600" smtClean="0">
                <a:solidFill>
                  <a:schemeClr val="bg1"/>
                </a:solidFill>
              </a:rPr>
              <a:t>Estrategia Fundamental de Colciencias para fomentar una cultura ciudadana de CT+I en la población infantil y juvenil de Colombia</a:t>
            </a:r>
          </a:p>
        </p:txBody>
      </p:sp>
      <p:pic>
        <p:nvPicPr>
          <p:cNvPr id="4100" name="Picture 7" descr="LOGO_On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5" y="65088"/>
            <a:ext cx="12795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1234255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sz="quarter" idx="4294967295"/>
          </p:nvPr>
        </p:nvSpPr>
        <p:spPr>
          <a:xfrm>
            <a:off x="2571750" y="714375"/>
            <a:ext cx="6029325" cy="830263"/>
          </a:xfrm>
          <a:effectLst>
            <a:outerShdw dist="45791" dir="2021404" algn="ctr" rotWithShape="0">
              <a:schemeClr val="tx1"/>
            </a:outerShdw>
          </a:effectLst>
        </p:spPr>
        <p:txBody>
          <a:bodyPr anchor="t">
            <a:spAutoFit/>
          </a:bodyPr>
          <a:lstStyle/>
          <a:p>
            <a:pPr eaLnBrk="1" hangingPunct="1">
              <a:defRPr/>
            </a:pPr>
            <a:r>
              <a:rPr lang="en-US" sz="3600" smtClean="0">
                <a:solidFill>
                  <a:srgbClr val="D9EDE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COLCIENCIAS</a:t>
            </a:r>
            <a:endParaRPr lang="es-ES" sz="3600" smtClean="0">
              <a:solidFill>
                <a:srgbClr val="D9EDE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sz="quarter" idx="4294967295"/>
          </p:nvPr>
        </p:nvSpPr>
        <p:spPr>
          <a:xfrm>
            <a:off x="857250" y="2338388"/>
            <a:ext cx="8020050" cy="4291012"/>
          </a:xfrm>
          <a:effectLst>
            <a:outerShdw dist="35921" dir="189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r">
              <a:buFont typeface="Arial" charset="0"/>
              <a:buNone/>
              <a:defRPr/>
            </a:pPr>
            <a:r>
              <a:rPr lang="es-ES" sz="2000" b="1" smtClean="0">
                <a:solidFill>
                  <a:schemeClr val="bg1"/>
                </a:solidFill>
                <a:cs typeface="Times New Roman" pitchFamily="18" charset="0"/>
              </a:rPr>
              <a:t>Entidad del Estado que promueve las políticas públicas para fomentar la Ciencia, la Tecnología y la Innovación en Colombia. </a:t>
            </a:r>
          </a:p>
          <a:p>
            <a:pPr algn="r">
              <a:buFont typeface="Arial" charset="0"/>
              <a:buNone/>
              <a:defRPr/>
            </a:pPr>
            <a:endParaRPr lang="es-ES" sz="2000" b="1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>
              <a:buFont typeface="Arial" charset="0"/>
              <a:buNone/>
              <a:defRPr/>
            </a:pPr>
            <a:r>
              <a:rPr lang="es-ES" sz="2000" b="1" smtClean="0">
                <a:solidFill>
                  <a:schemeClr val="bg1"/>
                </a:solidFill>
                <a:cs typeface="Times New Roman" pitchFamily="18" charset="0"/>
              </a:rPr>
              <a:t>Las actividades alrededor del cumplimiento de su misión implican concertar políticas de fomento a la producción de conocimientos, construir capacidades en este tema y propiciar la circulación y usos de los mismos para el desarrollo integral del país y el bienestar de los colombianos</a:t>
            </a:r>
            <a:endParaRPr lang="es-ES" sz="2000" b="1" smtClean="0">
              <a:solidFill>
                <a:schemeClr val="bg1"/>
              </a:solidFill>
            </a:endParaRPr>
          </a:p>
        </p:txBody>
      </p:sp>
      <p:pic>
        <p:nvPicPr>
          <p:cNvPr id="6148" name="Picture 7" descr="LOGO_On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5" y="65088"/>
            <a:ext cx="12795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55748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4" descr="LOGO_Ondas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938" y="0"/>
            <a:ext cx="1008062" cy="720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8419" name="Oval 5"/>
          <p:cNvSpPr>
            <a:spLocks noChangeArrowheads="1"/>
          </p:cNvSpPr>
          <p:nvPr/>
        </p:nvSpPr>
        <p:spPr bwMode="auto">
          <a:xfrm>
            <a:off x="571500" y="1000125"/>
            <a:ext cx="2087563" cy="1460500"/>
          </a:xfrm>
          <a:prstGeom prst="ellipse">
            <a:avLst/>
          </a:prstGeom>
          <a:solidFill>
            <a:srgbClr val="6666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2000" b="1">
                <a:solidFill>
                  <a:schemeClr val="bg1"/>
                </a:solidFill>
                <a:latin typeface="Arial" charset="0"/>
              </a:rPr>
              <a:t>Niños, Niñas </a:t>
            </a:r>
          </a:p>
          <a:p>
            <a:pPr algn="ctr"/>
            <a:r>
              <a:rPr lang="es-ES_tradnl" sz="2000" b="1">
                <a:solidFill>
                  <a:schemeClr val="bg1"/>
                </a:solidFill>
                <a:latin typeface="Arial" charset="0"/>
              </a:rPr>
              <a:t>y jóvenes</a:t>
            </a:r>
            <a:endParaRPr lang="es-MX" sz="20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8420" name="Rectangle 6"/>
          <p:cNvSpPr>
            <a:spLocks noChangeArrowheads="1"/>
          </p:cNvSpPr>
          <p:nvPr/>
        </p:nvSpPr>
        <p:spPr bwMode="auto">
          <a:xfrm>
            <a:off x="6713538" y="3302000"/>
            <a:ext cx="2243137" cy="1025525"/>
          </a:xfrm>
          <a:prstGeom prst="rect">
            <a:avLst/>
          </a:prstGeom>
          <a:solidFill>
            <a:srgbClr val="ECB2E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b="1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es-ES_tradnl" b="1">
                <a:solidFill>
                  <a:schemeClr val="bg1"/>
                </a:solidFill>
                <a:latin typeface="Arial" charset="0"/>
              </a:rPr>
              <a:t>Investigación </a:t>
            </a:r>
          </a:p>
          <a:p>
            <a:pPr algn="ctr"/>
            <a:r>
              <a:rPr lang="es-ES_tradnl" b="1">
                <a:solidFill>
                  <a:schemeClr val="bg1"/>
                </a:solidFill>
                <a:latin typeface="Arial" charset="0"/>
              </a:rPr>
              <a:t>Pedagógica</a:t>
            </a:r>
          </a:p>
          <a:p>
            <a:pPr algn="ctr"/>
            <a:r>
              <a:rPr lang="es-ES_tradnl" b="1">
                <a:solidFill>
                  <a:schemeClr val="bg1"/>
                </a:solidFill>
                <a:latin typeface="Arial" charset="0"/>
              </a:rPr>
              <a:t>(Sistematización)</a:t>
            </a:r>
            <a:endParaRPr lang="es-MX" b="1">
              <a:solidFill>
                <a:schemeClr val="bg1"/>
              </a:solidFill>
              <a:latin typeface="Arial" charset="0"/>
            </a:endParaRPr>
          </a:p>
          <a:p>
            <a:pPr algn="ctr"/>
            <a:endParaRPr lang="es-MX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8421" name="Rectangle 7"/>
          <p:cNvSpPr>
            <a:spLocks noChangeArrowheads="1"/>
          </p:cNvSpPr>
          <p:nvPr/>
        </p:nvSpPr>
        <p:spPr bwMode="auto">
          <a:xfrm>
            <a:off x="4125913" y="3257550"/>
            <a:ext cx="2201862" cy="1135063"/>
          </a:xfrm>
          <a:prstGeom prst="rect">
            <a:avLst/>
          </a:prstGeom>
          <a:solidFill>
            <a:srgbClr val="ECB2E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b="1">
                <a:solidFill>
                  <a:schemeClr val="bg1"/>
                </a:solidFill>
                <a:latin typeface="Arial" charset="0"/>
              </a:rPr>
              <a:t>Investigación </a:t>
            </a:r>
          </a:p>
          <a:p>
            <a:pPr algn="ctr"/>
            <a:r>
              <a:rPr lang="es-ES_tradnl" b="1">
                <a:solidFill>
                  <a:schemeClr val="bg1"/>
                </a:solidFill>
                <a:latin typeface="Arial" charset="0"/>
              </a:rPr>
              <a:t>Formativa </a:t>
            </a:r>
          </a:p>
        </p:txBody>
      </p:sp>
      <p:sp>
        <p:nvSpPr>
          <p:cNvPr id="188422" name="Text Box 8"/>
          <p:cNvSpPr txBox="1">
            <a:spLocks noChangeArrowheads="1"/>
          </p:cNvSpPr>
          <p:nvPr/>
        </p:nvSpPr>
        <p:spPr bwMode="auto">
          <a:xfrm>
            <a:off x="4000500" y="2195513"/>
            <a:ext cx="2736850" cy="406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000" b="1">
                <a:solidFill>
                  <a:schemeClr val="bg1"/>
                </a:solidFill>
                <a:latin typeface="Arial" charset="0"/>
              </a:rPr>
              <a:t>Maestros y Maestras</a:t>
            </a:r>
          </a:p>
        </p:txBody>
      </p:sp>
      <p:sp>
        <p:nvSpPr>
          <p:cNvPr id="188423" name="Text Box 10"/>
          <p:cNvSpPr txBox="1">
            <a:spLocks noChangeArrowheads="1"/>
          </p:cNvSpPr>
          <p:nvPr/>
        </p:nvSpPr>
        <p:spPr bwMode="auto">
          <a:xfrm>
            <a:off x="1571625" y="3313113"/>
            <a:ext cx="2127250" cy="1079500"/>
          </a:xfrm>
          <a:prstGeom prst="rect">
            <a:avLst/>
          </a:prstGeom>
          <a:solidFill>
            <a:srgbClr val="ECB2E6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ES" b="1">
                <a:solidFill>
                  <a:schemeClr val="bg1"/>
                </a:solidFill>
                <a:latin typeface="Arial" charset="0"/>
              </a:rPr>
              <a:t>Investigación </a:t>
            </a:r>
          </a:p>
          <a:p>
            <a:pPr algn="ctr" eaLnBrk="1" hangingPunct="1"/>
            <a:r>
              <a:rPr lang="es-ES" b="1">
                <a:solidFill>
                  <a:schemeClr val="bg1"/>
                </a:solidFill>
                <a:latin typeface="Arial" charset="0"/>
              </a:rPr>
              <a:t>Como Estrategia</a:t>
            </a:r>
          </a:p>
          <a:p>
            <a:pPr algn="ctr" eaLnBrk="1" hangingPunct="1"/>
            <a:r>
              <a:rPr lang="es-ES" b="1">
                <a:solidFill>
                  <a:schemeClr val="bg1"/>
                </a:solidFill>
                <a:latin typeface="Arial" charset="0"/>
              </a:rPr>
              <a:t>Pedagógica</a:t>
            </a:r>
          </a:p>
        </p:txBody>
      </p:sp>
      <p:sp>
        <p:nvSpPr>
          <p:cNvPr id="188424" name="Text Box 13"/>
          <p:cNvSpPr txBox="1">
            <a:spLocks noChangeArrowheads="1"/>
          </p:cNvSpPr>
          <p:nvPr/>
        </p:nvSpPr>
        <p:spPr bwMode="auto">
          <a:xfrm>
            <a:off x="4000500" y="1171575"/>
            <a:ext cx="2736850" cy="406400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000" b="1">
                <a:solidFill>
                  <a:schemeClr val="bg1"/>
                </a:solidFill>
                <a:latin typeface="Arial" charset="0"/>
              </a:rPr>
              <a:t>Asesores </a:t>
            </a:r>
          </a:p>
        </p:txBody>
      </p:sp>
      <p:sp>
        <p:nvSpPr>
          <p:cNvPr id="188425" name="Text Box 16"/>
          <p:cNvSpPr txBox="1">
            <a:spLocks noChangeArrowheads="1"/>
          </p:cNvSpPr>
          <p:nvPr/>
        </p:nvSpPr>
        <p:spPr bwMode="auto">
          <a:xfrm>
            <a:off x="1571625" y="5143500"/>
            <a:ext cx="6572250" cy="406400"/>
          </a:xfrm>
          <a:prstGeom prst="rect">
            <a:avLst/>
          </a:prstGeom>
          <a:solidFill>
            <a:srgbClr val="66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000" b="1">
                <a:solidFill>
                  <a:schemeClr val="bg1"/>
                </a:solidFill>
                <a:latin typeface="Arial" charset="0"/>
              </a:rPr>
              <a:t>Investigación Básica</a:t>
            </a:r>
          </a:p>
        </p:txBody>
      </p:sp>
      <p:sp>
        <p:nvSpPr>
          <p:cNvPr id="188426" name="Text Box 16"/>
          <p:cNvSpPr txBox="1">
            <a:spLocks noChangeArrowheads="1"/>
          </p:cNvSpPr>
          <p:nvPr/>
        </p:nvSpPr>
        <p:spPr bwMode="auto">
          <a:xfrm>
            <a:off x="1357313" y="6143625"/>
            <a:ext cx="6961187" cy="650875"/>
          </a:xfrm>
          <a:prstGeom prst="rect">
            <a:avLst/>
          </a:prstGeom>
          <a:solidFill>
            <a:srgbClr val="66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b="1">
                <a:solidFill>
                  <a:schemeClr val="bg1"/>
                </a:solidFill>
                <a:latin typeface="Arial" charset="0"/>
              </a:rPr>
              <a:t>Construcción de una Cultura Ciudadana de Ciencia Tecnología e Innovación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2659063" y="1781175"/>
            <a:ext cx="51117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3170238" y="1371600"/>
            <a:ext cx="0" cy="1041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3170238" y="1371600"/>
            <a:ext cx="83026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3170238" y="2413000"/>
            <a:ext cx="83026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5245100" y="1577975"/>
            <a:ext cx="12700" cy="6175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5245100" y="2568575"/>
            <a:ext cx="12700" cy="68897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2476500" y="2997200"/>
            <a:ext cx="530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2476500" y="2997200"/>
            <a:ext cx="0" cy="31591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7797800" y="2997200"/>
            <a:ext cx="0" cy="31591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2489200" y="4711700"/>
            <a:ext cx="530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5245100" y="4392613"/>
            <a:ext cx="0" cy="7508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flipV="1">
            <a:off x="2489200" y="4392613"/>
            <a:ext cx="0" cy="3190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V="1">
            <a:off x="7797800" y="4365625"/>
            <a:ext cx="0" cy="34607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5257800" y="5549900"/>
            <a:ext cx="0" cy="5969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027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animBg="1"/>
      <p:bldP spid="188420" grpId="0" animBg="1"/>
      <p:bldP spid="188421" grpId="0" animBg="1"/>
      <p:bldP spid="188422" grpId="0" animBg="1"/>
      <p:bldP spid="188423" grpId="0" animBg="1"/>
      <p:bldP spid="188424" grpId="0" animBg="1"/>
      <p:bldP spid="188425" grpId="0" animBg="1"/>
      <p:bldP spid="1884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5"/>
          <p:cNvSpPr>
            <a:spLocks noChangeArrowheads="1"/>
          </p:cNvSpPr>
          <p:nvPr/>
        </p:nvSpPr>
        <p:spPr bwMode="auto">
          <a:xfrm>
            <a:off x="1500188" y="357188"/>
            <a:ext cx="6364287" cy="714375"/>
          </a:xfrm>
          <a:prstGeom prst="rect">
            <a:avLst/>
          </a:prstGeom>
          <a:solidFill>
            <a:srgbClr val="007FFE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b="1">
                <a:solidFill>
                  <a:prstClr val="white"/>
                </a:solidFill>
                <a:latin typeface="Arial" charset="0"/>
              </a:rPr>
              <a:t>La investigación como estrategia  pedagógica</a:t>
            </a:r>
            <a:endParaRPr lang="es-MX" sz="2000" b="1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92515" name="Rectangle 26"/>
          <p:cNvSpPr>
            <a:spLocks noChangeArrowheads="1"/>
          </p:cNvSpPr>
          <p:nvPr/>
        </p:nvSpPr>
        <p:spPr bwMode="auto">
          <a:xfrm>
            <a:off x="5399088" y="1571625"/>
            <a:ext cx="3316287" cy="2857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srgbClr val="0000CC"/>
                </a:solidFill>
                <a:latin typeface="Arial" charset="0"/>
              </a:rPr>
              <a:t>8 Etapas</a:t>
            </a:r>
            <a:endParaRPr lang="es-MX" b="1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92516" name="Rectangle 27"/>
          <p:cNvSpPr>
            <a:spLocks noChangeArrowheads="1"/>
          </p:cNvSpPr>
          <p:nvPr/>
        </p:nvSpPr>
        <p:spPr bwMode="auto">
          <a:xfrm>
            <a:off x="5286375" y="2428875"/>
            <a:ext cx="3857625" cy="3143250"/>
          </a:xfrm>
          <a:prstGeom prst="rect">
            <a:avLst/>
          </a:prstGeom>
          <a:solidFill>
            <a:srgbClr val="007FFE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prstClr val="white"/>
                </a:solidFill>
                <a:latin typeface="Arial" charset="0"/>
              </a:rPr>
              <a:t>1. Estar en la onda de Onda,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prstClr val="white"/>
                </a:solidFill>
                <a:latin typeface="Arial" charset="0"/>
              </a:rPr>
              <a:t>2. La perturbación onda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prstClr val="white"/>
                </a:solidFill>
                <a:latin typeface="Arial" charset="0"/>
              </a:rPr>
              <a:t>3. Superposición de las Ondas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srgbClr val="FF0000"/>
                </a:solidFill>
                <a:latin typeface="Arial" charset="0"/>
              </a:rPr>
              <a:t>Selección de los problemas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prstClr val="white"/>
                </a:solidFill>
                <a:latin typeface="Arial" charset="0"/>
              </a:rPr>
              <a:t>4. El diseño de las trayectorias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prstClr val="white"/>
                </a:solidFill>
                <a:latin typeface="Arial" charset="0"/>
              </a:rPr>
              <a:t> indagación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prstClr val="white"/>
                </a:solidFill>
                <a:latin typeface="Arial" charset="0"/>
              </a:rPr>
              <a:t>5. El recorrido de las trayectorias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prstClr val="white"/>
                </a:solidFill>
                <a:latin typeface="Arial" charset="0"/>
              </a:rPr>
              <a:t>6. La reflexión de las ondas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prstClr val="white"/>
                </a:solidFill>
                <a:latin typeface="Arial" charset="0"/>
              </a:rPr>
              <a:t>7. La propagación de las ondas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prstClr val="white"/>
                </a:solidFill>
                <a:latin typeface="Arial" charset="0"/>
              </a:rPr>
              <a:t>8. Conformación comunidades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prstClr val="white"/>
                </a:solidFill>
                <a:latin typeface="Arial" charset="0"/>
              </a:rPr>
              <a:t>de saber y conocimiento.</a:t>
            </a:r>
          </a:p>
        </p:txBody>
      </p:sp>
      <p:sp>
        <p:nvSpPr>
          <p:cNvPr id="192517" name="Rectangle 26"/>
          <p:cNvSpPr>
            <a:spLocks noChangeArrowheads="1"/>
          </p:cNvSpPr>
          <p:nvPr/>
        </p:nvSpPr>
        <p:spPr bwMode="auto">
          <a:xfrm>
            <a:off x="1214438" y="1571625"/>
            <a:ext cx="3316287" cy="2857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srgbClr val="0000CC"/>
                </a:solidFill>
                <a:latin typeface="Arial" charset="0"/>
              </a:rPr>
              <a:t>6 Momentos pedagógicos</a:t>
            </a:r>
            <a:endParaRPr lang="es-MX" b="1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92518" name="Rectangle 27"/>
          <p:cNvSpPr>
            <a:spLocks noChangeArrowheads="1"/>
          </p:cNvSpPr>
          <p:nvPr/>
        </p:nvSpPr>
        <p:spPr bwMode="auto">
          <a:xfrm>
            <a:off x="928688" y="2428875"/>
            <a:ext cx="3929062" cy="3143250"/>
          </a:xfrm>
          <a:prstGeom prst="rect">
            <a:avLst/>
          </a:prstGeom>
          <a:solidFill>
            <a:srgbClr val="007FFE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prstClr val="white"/>
                </a:solidFill>
                <a:latin typeface="Arial" charset="0"/>
              </a:rPr>
              <a:t>0. Planeación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_tradnl" b="1">
                <a:solidFill>
                  <a:prstClr val="white"/>
                </a:solidFill>
                <a:latin typeface="Arial" charset="0"/>
              </a:rPr>
              <a:t>Convocatoria 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prstClr val="white"/>
                </a:solidFill>
                <a:latin typeface="Arial" charset="0"/>
              </a:rPr>
              <a:t>y acompañamiento  3 primeras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prstClr val="white"/>
                </a:solidFill>
                <a:latin typeface="Arial" charset="0"/>
              </a:rPr>
              <a:t>Etapas.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srgbClr val="FF0000"/>
                </a:solidFill>
                <a:latin typeface="Arial" charset="0"/>
              </a:rPr>
              <a:t>Selección de los problemas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prstClr val="white"/>
                </a:solidFill>
                <a:latin typeface="Arial" charset="0"/>
              </a:rPr>
              <a:t>2. Definición de líneas temáticas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prstClr val="white"/>
                </a:solidFill>
                <a:latin typeface="Arial" charset="0"/>
              </a:rPr>
              <a:t>3 Acompañamiento 4ª.  etapa.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prstClr val="white"/>
                </a:solidFill>
                <a:latin typeface="Arial" charset="0"/>
              </a:rPr>
              <a:t>4. Acompañamiento 5 y 6ª etapa.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prstClr val="white"/>
                </a:solidFill>
                <a:latin typeface="Arial" charset="0"/>
              </a:rPr>
              <a:t>5. Producción de conocimiento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prstClr val="white"/>
                </a:solidFill>
                <a:latin typeface="Arial" charset="0"/>
              </a:rPr>
              <a:t>6. Conformación de grupos, líneas, 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prstClr val="white"/>
                </a:solidFill>
                <a:latin typeface="Arial" charset="0"/>
              </a:rPr>
              <a:t>Redes y comunidades.</a:t>
            </a:r>
            <a:endParaRPr lang="es-MX" b="1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8" name="7 Flecha abajo"/>
          <p:cNvSpPr/>
          <p:nvPr/>
        </p:nvSpPr>
        <p:spPr>
          <a:xfrm>
            <a:off x="6715125" y="1928813"/>
            <a:ext cx="484188" cy="500062"/>
          </a:xfrm>
          <a:prstGeom prst="downArrow">
            <a:avLst>
              <a:gd name="adj1" fmla="val 5599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CO">
              <a:solidFill>
                <a:prstClr val="white"/>
              </a:solidFill>
            </a:endParaRPr>
          </a:p>
        </p:txBody>
      </p:sp>
      <p:sp>
        <p:nvSpPr>
          <p:cNvPr id="9" name="8 Elipse"/>
          <p:cNvSpPr/>
          <p:nvPr/>
        </p:nvSpPr>
        <p:spPr>
          <a:xfrm>
            <a:off x="500063" y="5786438"/>
            <a:ext cx="8643937" cy="78581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O" b="1">
                <a:solidFill>
                  <a:srgbClr val="C0504D"/>
                </a:solidFill>
              </a:rPr>
              <a:t>6 componentes: Organización, Formación, Sistematización, Comunicación,  Virtualización, Acompañamiento.</a:t>
            </a:r>
            <a:r>
              <a:rPr lang="es-CO">
                <a:solidFill>
                  <a:srgbClr val="C0504D"/>
                </a:solidFill>
              </a:rPr>
              <a:t>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2500313" y="1928813"/>
            <a:ext cx="484187" cy="500062"/>
          </a:xfrm>
          <a:prstGeom prst="downArrow">
            <a:avLst>
              <a:gd name="adj1" fmla="val 5599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abajo"/>
          <p:cNvSpPr/>
          <p:nvPr/>
        </p:nvSpPr>
        <p:spPr>
          <a:xfrm rot="1722054">
            <a:off x="3789363" y="1073150"/>
            <a:ext cx="485775" cy="4968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abajo"/>
          <p:cNvSpPr/>
          <p:nvPr/>
        </p:nvSpPr>
        <p:spPr>
          <a:xfrm rot="19208813">
            <a:off x="5902325" y="1066800"/>
            <a:ext cx="485775" cy="4508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CO">
              <a:solidFill>
                <a:prstClr val="white"/>
              </a:solidFill>
            </a:endParaRPr>
          </a:p>
        </p:txBody>
      </p:sp>
      <p:pic>
        <p:nvPicPr>
          <p:cNvPr id="31756" name="Picture 7" descr="LOGO_On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5" y="65088"/>
            <a:ext cx="12795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446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animBg="1"/>
      <p:bldP spid="192516" grpId="0" animBg="1"/>
      <p:bldP spid="192517" grpId="0" animBg="1"/>
      <p:bldP spid="192518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ext Box 2"/>
          <p:cNvSpPr txBox="1">
            <a:spLocks noChangeArrowheads="1"/>
          </p:cNvSpPr>
          <p:nvPr/>
        </p:nvSpPr>
        <p:spPr bwMode="auto">
          <a:xfrm>
            <a:off x="1428750" y="642938"/>
            <a:ext cx="6196013" cy="396875"/>
          </a:xfrm>
          <a:prstGeom prst="rect">
            <a:avLst/>
          </a:prstGeom>
          <a:solidFill>
            <a:srgbClr val="FDF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000">
                <a:solidFill>
                  <a:srgbClr val="1871BA"/>
                </a:solidFill>
                <a:latin typeface="Arial" charset="0"/>
                <a:cs typeface="Arial" charset="0"/>
              </a:rPr>
              <a:t>Fase 1 de sistematización</a:t>
            </a:r>
          </a:p>
        </p:txBody>
      </p:sp>
      <p:sp>
        <p:nvSpPr>
          <p:cNvPr id="195587" name="Text Box 4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00063" y="1571625"/>
            <a:ext cx="2143125" cy="857250"/>
          </a:xfrm>
          <a:prstGeom prst="rect">
            <a:avLst/>
          </a:prstGeom>
          <a:solidFill>
            <a:srgbClr val="FFCC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ES" b="1">
                <a:latin typeface="Arial" charset="0"/>
                <a:cs typeface="Arial" charset="0"/>
              </a:rPr>
              <a:t>Momento 0: La planeación colectiva</a:t>
            </a:r>
          </a:p>
        </p:txBody>
      </p:sp>
      <p:sp>
        <p:nvSpPr>
          <p:cNvPr id="195588" name="Text Box 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071813" y="1571625"/>
            <a:ext cx="2500312" cy="928688"/>
          </a:xfrm>
          <a:prstGeom prst="rect">
            <a:avLst/>
          </a:prstGeom>
          <a:solidFill>
            <a:srgbClr val="FFCC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ES" b="1">
                <a:latin typeface="Arial" charset="0"/>
                <a:cs typeface="Arial" charset="0"/>
              </a:rPr>
              <a:t>Momento 1: La Convocatoria  y acompañamiento</a:t>
            </a:r>
          </a:p>
        </p:txBody>
      </p:sp>
      <p:sp>
        <p:nvSpPr>
          <p:cNvPr id="195589" name="Text Box 6"/>
          <p:cNvSpPr txBox="1">
            <a:spLocks noChangeArrowheads="1"/>
          </p:cNvSpPr>
          <p:nvPr/>
        </p:nvSpPr>
        <p:spPr bwMode="auto">
          <a:xfrm>
            <a:off x="323850" y="3500438"/>
            <a:ext cx="2605088" cy="623887"/>
          </a:xfrm>
          <a:prstGeom prst="rect">
            <a:avLst/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1400">
                <a:solidFill>
                  <a:schemeClr val="bg1"/>
                </a:solidFill>
                <a:latin typeface="Arial" charset="0"/>
                <a:cs typeface="Arial" charset="0"/>
              </a:rPr>
              <a:t>Etapa 1: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sz="1400">
                <a:solidFill>
                  <a:schemeClr val="bg1"/>
                </a:solidFill>
                <a:latin typeface="Arial" charset="0"/>
                <a:cs typeface="Arial" charset="0"/>
              </a:rPr>
              <a:t>Estar en la Onda de Ondas </a:t>
            </a:r>
          </a:p>
        </p:txBody>
      </p:sp>
      <p:sp>
        <p:nvSpPr>
          <p:cNvPr id="195590" name="Text Box 7"/>
          <p:cNvSpPr txBox="1">
            <a:spLocks noChangeArrowheads="1"/>
          </p:cNvSpPr>
          <p:nvPr/>
        </p:nvSpPr>
        <p:spPr bwMode="auto">
          <a:xfrm>
            <a:off x="3214688" y="3500438"/>
            <a:ext cx="2428875" cy="836612"/>
          </a:xfrm>
          <a:prstGeom prst="rect">
            <a:avLst/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1400">
                <a:solidFill>
                  <a:schemeClr val="bg1"/>
                </a:solidFill>
                <a:latin typeface="Arial" charset="0"/>
                <a:cs typeface="Arial" charset="0"/>
              </a:rPr>
              <a:t>Etapa 2: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sz="1400">
                <a:solidFill>
                  <a:schemeClr val="bg1"/>
                </a:solidFill>
                <a:latin typeface="Arial" charset="0"/>
                <a:cs typeface="Arial" charset="0"/>
              </a:rPr>
              <a:t>Las perturbaciones de las Ondas</a:t>
            </a:r>
          </a:p>
        </p:txBody>
      </p:sp>
      <p:sp>
        <p:nvSpPr>
          <p:cNvPr id="195591" name="Text Box 8"/>
          <p:cNvSpPr txBox="1">
            <a:spLocks noChangeArrowheads="1"/>
          </p:cNvSpPr>
          <p:nvPr/>
        </p:nvSpPr>
        <p:spPr bwMode="auto">
          <a:xfrm>
            <a:off x="5929313" y="3433763"/>
            <a:ext cx="2786062" cy="623887"/>
          </a:xfrm>
          <a:prstGeom prst="rect">
            <a:avLst/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1400">
                <a:solidFill>
                  <a:schemeClr val="bg1"/>
                </a:solidFill>
                <a:latin typeface="Arial" charset="0"/>
                <a:cs typeface="Arial" charset="0"/>
              </a:rPr>
              <a:t>Etapa 3: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sz="1400">
                <a:solidFill>
                  <a:schemeClr val="bg1"/>
                </a:solidFill>
                <a:latin typeface="Arial" charset="0"/>
                <a:cs typeface="Arial" charset="0"/>
              </a:rPr>
              <a:t>La superposición de las Ondas</a:t>
            </a:r>
          </a:p>
        </p:txBody>
      </p:sp>
      <p:sp>
        <p:nvSpPr>
          <p:cNvPr id="195592" name="Text Box 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929313" y="1571625"/>
            <a:ext cx="2571750" cy="1214438"/>
          </a:xfrm>
          <a:prstGeom prst="rect">
            <a:avLst/>
          </a:prstGeom>
          <a:solidFill>
            <a:srgbClr val="FFCC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ES" b="1">
                <a:latin typeface="Arial" charset="0"/>
                <a:cs typeface="Arial" charset="0"/>
              </a:rPr>
              <a:t>Momento 2: Definición líneas temáticas y su fundamentación  </a:t>
            </a:r>
          </a:p>
        </p:txBody>
      </p:sp>
      <p:sp>
        <p:nvSpPr>
          <p:cNvPr id="33801" name="AutoShape 1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864475" y="6510338"/>
            <a:ext cx="957263" cy="360362"/>
          </a:xfrm>
          <a:prstGeom prst="rightArrow">
            <a:avLst>
              <a:gd name="adj1" fmla="val 50000"/>
              <a:gd name="adj2" fmla="val 664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solidFill>
                  <a:srgbClr val="FF3399"/>
                </a:solidFill>
                <a:latin typeface="Arial" charset="0"/>
                <a:cs typeface="Arial" charset="0"/>
              </a:rPr>
              <a:t>Siguiente</a:t>
            </a:r>
          </a:p>
        </p:txBody>
      </p:sp>
      <p:sp>
        <p:nvSpPr>
          <p:cNvPr id="16" name="15 Flecha abajo"/>
          <p:cNvSpPr/>
          <p:nvPr/>
        </p:nvSpPr>
        <p:spPr>
          <a:xfrm>
            <a:off x="4071938" y="2571750"/>
            <a:ext cx="484187" cy="785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7" name="16 Flecha abajo"/>
          <p:cNvSpPr/>
          <p:nvPr/>
        </p:nvSpPr>
        <p:spPr>
          <a:xfrm rot="2149274">
            <a:off x="2898775" y="2640013"/>
            <a:ext cx="484188" cy="7858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8" name="17 Flecha abajo"/>
          <p:cNvSpPr/>
          <p:nvPr/>
        </p:nvSpPr>
        <p:spPr>
          <a:xfrm rot="19716027">
            <a:off x="5253038" y="2636838"/>
            <a:ext cx="484187" cy="828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95597" name="Text Box 1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71500" y="6022975"/>
            <a:ext cx="8248650" cy="428625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ES" sz="1400" b="1">
                <a:solidFill>
                  <a:srgbClr val="000000"/>
                </a:solidFill>
                <a:latin typeface="Arial" charset="0"/>
                <a:cs typeface="Arial" charset="0"/>
              </a:rPr>
              <a:t>Momento 6: Conformación comunidades de aprendizaje, saber y conocimiento</a:t>
            </a:r>
          </a:p>
        </p:txBody>
      </p:sp>
      <p:sp>
        <p:nvSpPr>
          <p:cNvPr id="195598" name="Text Box 7"/>
          <p:cNvSpPr txBox="1">
            <a:spLocks noChangeArrowheads="1"/>
          </p:cNvSpPr>
          <p:nvPr/>
        </p:nvSpPr>
        <p:spPr bwMode="auto">
          <a:xfrm>
            <a:off x="500063" y="4873625"/>
            <a:ext cx="2214562" cy="625475"/>
          </a:xfrm>
          <a:prstGeom prst="rect">
            <a:avLst/>
          </a:prstGeom>
          <a:solidFill>
            <a:srgbClr val="FFFF00"/>
          </a:solidFill>
          <a:ln w="38100" cmpd="dbl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MX" sz="1500" b="1">
                <a:solidFill>
                  <a:srgbClr val="993366"/>
                </a:solidFill>
              </a:rPr>
              <a:t>Aprendizaje situado: (Freire, Vigosky, Pichon)</a:t>
            </a:r>
            <a:endParaRPr lang="es-MX" sz="1500" b="1">
              <a:solidFill>
                <a:srgbClr val="0000FF"/>
              </a:solidFill>
            </a:endParaRPr>
          </a:p>
        </p:txBody>
      </p:sp>
      <p:sp>
        <p:nvSpPr>
          <p:cNvPr id="195599" name="Text Box 8"/>
          <p:cNvSpPr txBox="1">
            <a:spLocks noChangeArrowheads="1"/>
          </p:cNvSpPr>
          <p:nvPr/>
        </p:nvSpPr>
        <p:spPr bwMode="auto">
          <a:xfrm>
            <a:off x="3071813" y="4876800"/>
            <a:ext cx="2857500" cy="642938"/>
          </a:xfrm>
          <a:prstGeom prst="rect">
            <a:avLst/>
          </a:prstGeom>
          <a:solidFill>
            <a:srgbClr val="FFFF00"/>
          </a:solidFill>
          <a:ln w="38100" cmpd="dbl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MX" sz="1500" b="1">
                <a:solidFill>
                  <a:srgbClr val="993366"/>
                </a:solidFill>
              </a:rPr>
              <a:t>(Aprendizaje colaborativo: Ecro, Gross, Werner, Maturana, Lipman)</a:t>
            </a:r>
            <a:endParaRPr lang="es-ES">
              <a:latin typeface="Arial" charset="0"/>
            </a:endParaRPr>
          </a:p>
        </p:txBody>
      </p:sp>
      <p:sp>
        <p:nvSpPr>
          <p:cNvPr id="195600" name="Text Box 9"/>
          <p:cNvSpPr txBox="1">
            <a:spLocks noChangeArrowheads="1"/>
          </p:cNvSpPr>
          <p:nvPr/>
        </p:nvSpPr>
        <p:spPr bwMode="auto">
          <a:xfrm>
            <a:off x="6215063" y="4876800"/>
            <a:ext cx="2500312" cy="642938"/>
          </a:xfrm>
          <a:prstGeom prst="rect">
            <a:avLst/>
          </a:prstGeom>
          <a:solidFill>
            <a:srgbClr val="FFFF00"/>
          </a:solidFill>
          <a:ln w="38100" cmpd="dbl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MX" sz="1500" b="1">
                <a:solidFill>
                  <a:srgbClr val="993366"/>
                </a:solidFill>
              </a:rPr>
              <a:t>(Aprendizaje problematizador: Magdenzo, Young, Zemelman)</a:t>
            </a:r>
            <a:endParaRPr lang="es-ES">
              <a:latin typeface="Arial" charset="0"/>
            </a:endParaRPr>
          </a:p>
        </p:txBody>
      </p:sp>
      <p:pic>
        <p:nvPicPr>
          <p:cNvPr id="33809" name="Picture 7" descr="LOGO_Ond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5" y="65088"/>
            <a:ext cx="12795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602" name="Text Box 7"/>
          <p:cNvSpPr txBox="1">
            <a:spLocks noChangeArrowheads="1"/>
          </p:cNvSpPr>
          <p:nvPr/>
        </p:nvSpPr>
        <p:spPr bwMode="auto">
          <a:xfrm>
            <a:off x="500063" y="4433888"/>
            <a:ext cx="8215312" cy="366712"/>
          </a:xfrm>
          <a:prstGeom prst="rect">
            <a:avLst/>
          </a:prstGeom>
          <a:solidFill>
            <a:srgbClr val="FFFF00"/>
          </a:solidFill>
          <a:ln w="38100" cmpd="dbl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MX" sz="1500" b="1">
                <a:solidFill>
                  <a:srgbClr val="0066FF"/>
                </a:solidFill>
              </a:rPr>
              <a:t>Negociación cultural: (Awad, Freire, Bruner)</a:t>
            </a:r>
          </a:p>
        </p:txBody>
      </p:sp>
      <p:sp>
        <p:nvSpPr>
          <p:cNvPr id="195603" name="Text Box 2"/>
          <p:cNvSpPr txBox="1">
            <a:spLocks noChangeArrowheads="1"/>
          </p:cNvSpPr>
          <p:nvPr/>
        </p:nvSpPr>
        <p:spPr bwMode="auto">
          <a:xfrm>
            <a:off x="500063" y="5594350"/>
            <a:ext cx="8215312" cy="3048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>
                <a:solidFill>
                  <a:srgbClr val="1871BA"/>
                </a:solidFill>
                <a:latin typeface="Arial" charset="0"/>
                <a:cs typeface="Arial" charset="0"/>
              </a:rPr>
              <a:t>Responsabilidad de maestros y maestras</a:t>
            </a:r>
            <a:endParaRPr lang="es-ES" sz="1400">
              <a:solidFill>
                <a:srgbClr val="1871BA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13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5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5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5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5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5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5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5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5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5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5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5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5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5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5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95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5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9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9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9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9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6" grpId="0" animBg="1"/>
      <p:bldP spid="195587" grpId="0" animBg="1"/>
      <p:bldP spid="195588" grpId="0" animBg="1"/>
      <p:bldP spid="195589" grpId="0" animBg="1"/>
      <p:bldP spid="195590" grpId="0" animBg="1"/>
      <p:bldP spid="195591" grpId="0" animBg="1"/>
      <p:bldP spid="195592" grpId="0" animBg="1"/>
      <p:bldP spid="16" grpId="0" animBg="1"/>
      <p:bldP spid="17" grpId="0" animBg="1"/>
      <p:bldP spid="18" grpId="0" animBg="1"/>
      <p:bldP spid="195597" grpId="0" animBg="1"/>
      <p:bldP spid="195598" grpId="0" animBg="1"/>
      <p:bldP spid="195599" grpId="0" animBg="1"/>
      <p:bldP spid="195600" grpId="0" animBg="1"/>
      <p:bldP spid="195602" grpId="0" animBg="1"/>
      <p:bldP spid="19560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ext Box 3"/>
          <p:cNvSpPr txBox="1">
            <a:spLocks noChangeArrowheads="1"/>
          </p:cNvSpPr>
          <p:nvPr/>
        </p:nvSpPr>
        <p:spPr bwMode="auto">
          <a:xfrm>
            <a:off x="1190625" y="857250"/>
            <a:ext cx="6578600" cy="396875"/>
          </a:xfrm>
          <a:prstGeom prst="rect">
            <a:avLst/>
          </a:prstGeom>
          <a:solidFill>
            <a:srgbClr val="FDF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000">
                <a:solidFill>
                  <a:srgbClr val="1871BA"/>
                </a:solidFill>
                <a:latin typeface="Arial" charset="0"/>
                <a:cs typeface="Arial" charset="0"/>
              </a:rPr>
              <a:t>Fase 2 de sistematización </a:t>
            </a:r>
          </a:p>
        </p:txBody>
      </p:sp>
      <p:sp>
        <p:nvSpPr>
          <p:cNvPr id="197635" name="Text Box 1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28625" y="1643063"/>
            <a:ext cx="8429625" cy="642937"/>
          </a:xfrm>
          <a:prstGeom prst="rect">
            <a:avLst/>
          </a:prstGeom>
          <a:solidFill>
            <a:srgbClr val="FFCC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ES" b="1">
                <a:latin typeface="Arial" charset="0"/>
                <a:cs typeface="Arial" charset="0"/>
              </a:rPr>
              <a:t>Momento 3: </a:t>
            </a:r>
          </a:p>
          <a:p>
            <a:pPr algn="ctr" eaLnBrk="1" hangingPunct="1"/>
            <a:r>
              <a:rPr lang="es-ES" sz="1400" b="1">
                <a:latin typeface="Arial" charset="0"/>
                <a:cs typeface="Arial" charset="0"/>
              </a:rPr>
              <a:t>Acompañamiento para el diseño y recorrido de las trayectorias de indagación  </a:t>
            </a:r>
          </a:p>
        </p:txBody>
      </p:sp>
      <p:sp>
        <p:nvSpPr>
          <p:cNvPr id="197636" name="Text Box 11"/>
          <p:cNvSpPr txBox="1">
            <a:spLocks noChangeArrowheads="1"/>
          </p:cNvSpPr>
          <p:nvPr/>
        </p:nvSpPr>
        <p:spPr bwMode="auto">
          <a:xfrm>
            <a:off x="500063" y="3000375"/>
            <a:ext cx="4286250" cy="623888"/>
          </a:xfrm>
          <a:prstGeom prst="rect">
            <a:avLst/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1400">
                <a:solidFill>
                  <a:schemeClr val="bg1"/>
                </a:solidFill>
                <a:latin typeface="Arial" charset="0"/>
                <a:cs typeface="Arial" charset="0"/>
              </a:rPr>
              <a:t>Etapa 4: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sz="1400">
                <a:solidFill>
                  <a:schemeClr val="bg1"/>
                </a:solidFill>
                <a:latin typeface="Arial" charset="0"/>
                <a:cs typeface="Arial" charset="0"/>
              </a:rPr>
              <a:t>Diseño de las Trayectorias de Indagación</a:t>
            </a:r>
          </a:p>
        </p:txBody>
      </p:sp>
      <p:sp>
        <p:nvSpPr>
          <p:cNvPr id="197637" name="Text Box 12"/>
          <p:cNvSpPr txBox="1">
            <a:spLocks noChangeArrowheads="1"/>
          </p:cNvSpPr>
          <p:nvPr/>
        </p:nvSpPr>
        <p:spPr bwMode="auto">
          <a:xfrm>
            <a:off x="5214938" y="2928938"/>
            <a:ext cx="3567112" cy="836612"/>
          </a:xfrm>
          <a:prstGeom prst="rect">
            <a:avLst/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1400">
                <a:solidFill>
                  <a:schemeClr val="bg1"/>
                </a:solidFill>
                <a:latin typeface="Arial" charset="0"/>
                <a:cs typeface="Arial" charset="0"/>
              </a:rPr>
              <a:t>Etapa 5: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sz="1400">
                <a:solidFill>
                  <a:schemeClr val="bg1"/>
                </a:solidFill>
                <a:latin typeface="Arial" charset="0"/>
                <a:cs typeface="Arial" charset="0"/>
              </a:rPr>
              <a:t>El recorrido de las trayectorias de indagación</a:t>
            </a:r>
          </a:p>
        </p:txBody>
      </p:sp>
      <p:sp>
        <p:nvSpPr>
          <p:cNvPr id="8" name="7 Flecha abajo"/>
          <p:cNvSpPr/>
          <p:nvPr/>
        </p:nvSpPr>
        <p:spPr>
          <a:xfrm rot="1977524">
            <a:off x="2516188" y="2303463"/>
            <a:ext cx="406400" cy="668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" name="8 Flecha abajo"/>
          <p:cNvSpPr>
            <a:spLocks noChangeArrowheads="1"/>
          </p:cNvSpPr>
          <p:nvPr/>
        </p:nvSpPr>
        <p:spPr bwMode="auto">
          <a:xfrm rot="-2700660">
            <a:off x="6474619" y="2283619"/>
            <a:ext cx="339725" cy="636587"/>
          </a:xfrm>
          <a:prstGeom prst="downArrow">
            <a:avLst>
              <a:gd name="adj1" fmla="val 50000"/>
              <a:gd name="adj2" fmla="val 46785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s-E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97640" name="Text Box 2"/>
          <p:cNvSpPr txBox="1">
            <a:spLocks noChangeArrowheads="1"/>
          </p:cNvSpPr>
          <p:nvPr/>
        </p:nvSpPr>
        <p:spPr bwMode="auto">
          <a:xfrm>
            <a:off x="461963" y="5464175"/>
            <a:ext cx="8320087" cy="3048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>
                <a:solidFill>
                  <a:srgbClr val="1871BA"/>
                </a:solidFill>
                <a:latin typeface="Arial" charset="0"/>
                <a:cs typeface="Arial" charset="0"/>
              </a:rPr>
              <a:t>Responsabilidad de asesores de línea temática</a:t>
            </a:r>
            <a:endParaRPr lang="es-ES" sz="1400">
              <a:solidFill>
                <a:srgbClr val="1871BA"/>
              </a:solidFill>
              <a:latin typeface="Arial" charset="0"/>
              <a:cs typeface="Arial" charset="0"/>
            </a:endParaRPr>
          </a:p>
        </p:txBody>
      </p:sp>
      <p:sp>
        <p:nvSpPr>
          <p:cNvPr id="197641" name="Text Box 1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71500" y="5929313"/>
            <a:ext cx="8248650" cy="357187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ES" sz="1400" b="1">
                <a:solidFill>
                  <a:srgbClr val="000000"/>
                </a:solidFill>
                <a:latin typeface="Arial" charset="0"/>
                <a:cs typeface="Arial" charset="0"/>
              </a:rPr>
              <a:t>Momento 6: Conformación comunidades de aprendizaje, saber y conocimiento</a:t>
            </a:r>
          </a:p>
        </p:txBody>
      </p:sp>
      <p:sp>
        <p:nvSpPr>
          <p:cNvPr id="197642" name="Text Box 11"/>
          <p:cNvSpPr txBox="1">
            <a:spLocks noChangeArrowheads="1"/>
          </p:cNvSpPr>
          <p:nvPr/>
        </p:nvSpPr>
        <p:spPr bwMode="auto">
          <a:xfrm>
            <a:off x="355600" y="3929063"/>
            <a:ext cx="8464550" cy="135731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A50021"/>
                </a:solidFill>
              </a:rPr>
              <a:t>Aprendizajes por Indagación: Lipman, Short, Freire, Wills, Gil Pérez, Liberman, Shagoury, Vergnaud, Moreira</a:t>
            </a:r>
            <a:r>
              <a:rPr lang="es-MX">
                <a:solidFill>
                  <a:srgbClr val="006600"/>
                </a:solidFill>
              </a:rPr>
              <a:t>, </a:t>
            </a:r>
            <a:r>
              <a:rPr lang="es-MX" b="1">
                <a:solidFill>
                  <a:srgbClr val="A50021"/>
                </a:solidFill>
              </a:rPr>
              <a:t>Vasco</a:t>
            </a:r>
          </a:p>
          <a:p>
            <a:pPr eaLnBrk="1" hangingPunct="1"/>
            <a:r>
              <a:rPr lang="es-MX" sz="1400">
                <a:solidFill>
                  <a:srgbClr val="006600"/>
                </a:solidFill>
              </a:rPr>
              <a:t>Múltiples caminos metodológicos en coherencia con el problema de investigación.</a:t>
            </a:r>
          </a:p>
          <a:p>
            <a:pPr eaLnBrk="1" hangingPunct="1"/>
            <a:r>
              <a:rPr lang="es-MX" sz="1400">
                <a:solidFill>
                  <a:srgbClr val="006600"/>
                </a:solidFill>
              </a:rPr>
              <a:t>argumentan y construyen una propuesta metodológica negociada.</a:t>
            </a:r>
          </a:p>
          <a:p>
            <a:pPr eaLnBrk="1" hangingPunct="1"/>
            <a:r>
              <a:rPr lang="es-MX" sz="1400">
                <a:solidFill>
                  <a:srgbClr val="006600"/>
                </a:solidFill>
              </a:rPr>
              <a:t>Ingresa a una línea de investigación</a:t>
            </a:r>
            <a:endParaRPr lang="es-ES" sz="1400">
              <a:solidFill>
                <a:srgbClr val="A50021"/>
              </a:solidFill>
              <a:latin typeface="Arial" charset="0"/>
            </a:endParaRPr>
          </a:p>
        </p:txBody>
      </p:sp>
      <p:pic>
        <p:nvPicPr>
          <p:cNvPr id="34827" name="Picture 7" descr="LOGO_On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5" y="65088"/>
            <a:ext cx="12795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12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4" grpId="0" animBg="1"/>
      <p:bldP spid="197635" grpId="0" animBg="1"/>
      <p:bldP spid="197636" grpId="0" animBg="1"/>
      <p:bldP spid="197637" grpId="0" animBg="1"/>
      <p:bldP spid="8" grpId="0" animBg="1"/>
      <p:bldP spid="9" grpId="0" animBg="1"/>
      <p:bldP spid="197640" grpId="0" animBg="1"/>
      <p:bldP spid="197641" grpId="0" animBg="1"/>
      <p:bldP spid="1976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ext Box 2"/>
          <p:cNvSpPr txBox="1">
            <a:spLocks noChangeArrowheads="1"/>
          </p:cNvSpPr>
          <p:nvPr/>
        </p:nvSpPr>
        <p:spPr bwMode="auto">
          <a:xfrm>
            <a:off x="1643063" y="725488"/>
            <a:ext cx="5938837" cy="396875"/>
          </a:xfrm>
          <a:prstGeom prst="rect">
            <a:avLst/>
          </a:prstGeom>
          <a:solidFill>
            <a:srgbClr val="FDF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000">
                <a:solidFill>
                  <a:srgbClr val="1871BA"/>
                </a:solidFill>
                <a:latin typeface="Arial" charset="0"/>
                <a:cs typeface="Arial" charset="0"/>
              </a:rPr>
              <a:t>Fase 3 de sistematización </a:t>
            </a:r>
          </a:p>
        </p:txBody>
      </p:sp>
      <p:sp>
        <p:nvSpPr>
          <p:cNvPr id="198659" name="Text Box 4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00063" y="1485900"/>
            <a:ext cx="8355012" cy="728663"/>
          </a:xfrm>
          <a:prstGeom prst="rect">
            <a:avLst/>
          </a:prstGeom>
          <a:solidFill>
            <a:srgbClr val="FFCC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ES" b="1">
                <a:latin typeface="Arial" charset="0"/>
                <a:cs typeface="Arial" charset="0"/>
              </a:rPr>
              <a:t>Momento 4: Acompañamiento para la producción de saber y su propagación </a:t>
            </a:r>
          </a:p>
        </p:txBody>
      </p:sp>
      <p:sp>
        <p:nvSpPr>
          <p:cNvPr id="198660" name="Text Box 5"/>
          <p:cNvSpPr txBox="1">
            <a:spLocks noChangeArrowheads="1"/>
          </p:cNvSpPr>
          <p:nvPr/>
        </p:nvSpPr>
        <p:spPr bwMode="auto">
          <a:xfrm>
            <a:off x="1016000" y="3000375"/>
            <a:ext cx="3429000" cy="623888"/>
          </a:xfrm>
          <a:prstGeom prst="rect">
            <a:avLst/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1400">
                <a:solidFill>
                  <a:schemeClr val="bg1"/>
                </a:solidFill>
                <a:latin typeface="Arial" charset="0"/>
                <a:cs typeface="Arial" charset="0"/>
              </a:rPr>
              <a:t>Etapa 6: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sz="1400">
                <a:solidFill>
                  <a:schemeClr val="bg1"/>
                </a:solidFill>
                <a:latin typeface="Arial" charset="0"/>
                <a:cs typeface="Arial" charset="0"/>
              </a:rPr>
              <a:t>Reflexión de la Onda</a:t>
            </a:r>
          </a:p>
        </p:txBody>
      </p:sp>
      <p:sp>
        <p:nvSpPr>
          <p:cNvPr id="198661" name="Text Box 6"/>
          <p:cNvSpPr txBox="1">
            <a:spLocks noChangeArrowheads="1"/>
          </p:cNvSpPr>
          <p:nvPr/>
        </p:nvSpPr>
        <p:spPr bwMode="auto">
          <a:xfrm>
            <a:off x="5038725" y="3000375"/>
            <a:ext cx="3643313" cy="623888"/>
          </a:xfrm>
          <a:prstGeom prst="rect">
            <a:avLst/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1400">
                <a:solidFill>
                  <a:schemeClr val="bg1"/>
                </a:solidFill>
                <a:latin typeface="Arial" charset="0"/>
                <a:cs typeface="Arial" charset="0"/>
              </a:rPr>
              <a:t>Etapa 7: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sz="1400">
                <a:solidFill>
                  <a:schemeClr val="bg1"/>
                </a:solidFill>
                <a:latin typeface="Arial" charset="0"/>
                <a:cs typeface="Arial" charset="0"/>
              </a:rPr>
              <a:t>Propagación de la Onda</a:t>
            </a:r>
          </a:p>
        </p:txBody>
      </p:sp>
      <p:sp>
        <p:nvSpPr>
          <p:cNvPr id="198662" name="Text Box 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63550" y="5786438"/>
            <a:ext cx="8429625" cy="336550"/>
          </a:xfrm>
          <a:prstGeom prst="rect">
            <a:avLst/>
          </a:prstGeom>
          <a:solidFill>
            <a:srgbClr val="FF99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n-US" sz="1400">
                <a:latin typeface="Arial" charset="0"/>
                <a:cs typeface="Arial" charset="0"/>
              </a:rPr>
              <a:t>Responsabilidad de asesores de línea temática</a:t>
            </a:r>
            <a:endParaRPr lang="es-ES" sz="1400">
              <a:latin typeface="Arial" charset="0"/>
              <a:cs typeface="Arial" charset="0"/>
            </a:endParaRPr>
          </a:p>
        </p:txBody>
      </p:sp>
      <p:sp>
        <p:nvSpPr>
          <p:cNvPr id="10" name="9 Flecha abajo"/>
          <p:cNvSpPr>
            <a:spLocks noChangeArrowheads="1"/>
          </p:cNvSpPr>
          <p:nvPr/>
        </p:nvSpPr>
        <p:spPr bwMode="auto">
          <a:xfrm rot="2192432">
            <a:off x="3022600" y="2214563"/>
            <a:ext cx="317500" cy="723900"/>
          </a:xfrm>
          <a:prstGeom prst="downArrow">
            <a:avLst>
              <a:gd name="adj1" fmla="val 50000"/>
              <a:gd name="adj2" fmla="val 71820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s-E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1" name="10 Flecha abajo"/>
          <p:cNvSpPr/>
          <p:nvPr/>
        </p:nvSpPr>
        <p:spPr>
          <a:xfrm rot="19723969">
            <a:off x="6519863" y="2241550"/>
            <a:ext cx="304800" cy="758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98665" name="Text Box 15"/>
          <p:cNvSpPr txBox="1">
            <a:spLocks noChangeArrowheads="1"/>
          </p:cNvSpPr>
          <p:nvPr/>
        </p:nvSpPr>
        <p:spPr bwMode="auto">
          <a:xfrm>
            <a:off x="801688" y="3857625"/>
            <a:ext cx="3643312" cy="178593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MX" b="1">
                <a:solidFill>
                  <a:srgbClr val="A50021"/>
                </a:solidFill>
              </a:rPr>
              <a:t>Pedagogía del conflicto: Bruner,  Freire, Mejía</a:t>
            </a:r>
          </a:p>
          <a:p>
            <a:pPr eaLnBrk="1" hangingPunct="1"/>
            <a:r>
              <a:rPr lang="es-MX" sz="1400">
                <a:solidFill>
                  <a:srgbClr val="006600"/>
                </a:solidFill>
              </a:rPr>
              <a:t>Argumenta y produce saber y conocimiento.</a:t>
            </a:r>
          </a:p>
          <a:p>
            <a:pPr eaLnBrk="1" hangingPunct="1"/>
            <a:r>
              <a:rPr lang="es-MX" sz="1400">
                <a:solidFill>
                  <a:srgbClr val="006600"/>
                </a:solidFill>
              </a:rPr>
              <a:t>Reconstruye la metodología.</a:t>
            </a:r>
          </a:p>
          <a:p>
            <a:pPr eaLnBrk="1" hangingPunct="1"/>
            <a:r>
              <a:rPr lang="es-MX" sz="1400">
                <a:solidFill>
                  <a:srgbClr val="006600"/>
                </a:solidFill>
              </a:rPr>
              <a:t>Construye saber en relación del proceso y el contenido.</a:t>
            </a:r>
          </a:p>
          <a:p>
            <a:pPr eaLnBrk="1" hangingPunct="1"/>
            <a:r>
              <a:rPr lang="es-MX" sz="1400">
                <a:solidFill>
                  <a:srgbClr val="006600"/>
                </a:solidFill>
              </a:rPr>
              <a:t>(Teorías reconstruccionistas)</a:t>
            </a:r>
            <a:endParaRPr lang="es-ES" sz="1400">
              <a:latin typeface="Arial" charset="0"/>
            </a:endParaRPr>
          </a:p>
        </p:txBody>
      </p:sp>
      <p:sp>
        <p:nvSpPr>
          <p:cNvPr id="198666" name="Text Box 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25450" y="6286500"/>
            <a:ext cx="8442325" cy="357188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ES" sz="1400" b="1">
                <a:latin typeface="Arial" charset="0"/>
                <a:cs typeface="Arial" charset="0"/>
              </a:rPr>
              <a:t>Momento 6: Conformación de comunidades de aprendizaje, saber y conocimiento</a:t>
            </a:r>
          </a:p>
        </p:txBody>
      </p:sp>
      <p:sp>
        <p:nvSpPr>
          <p:cNvPr id="198667" name="Text Box 17"/>
          <p:cNvSpPr txBox="1">
            <a:spLocks noChangeArrowheads="1"/>
          </p:cNvSpPr>
          <p:nvPr/>
        </p:nvSpPr>
        <p:spPr bwMode="auto">
          <a:xfrm>
            <a:off x="5253038" y="3929063"/>
            <a:ext cx="3500437" cy="1714500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s-MX" b="1">
                <a:solidFill>
                  <a:srgbClr val="A50021"/>
                </a:solidFill>
              </a:rPr>
              <a:t>Comunica: Barbero, Castells, Kaplun</a:t>
            </a:r>
          </a:p>
          <a:p>
            <a:pPr eaLnBrk="1" hangingPunct="1"/>
            <a:r>
              <a:rPr lang="es-MX" sz="1400">
                <a:solidFill>
                  <a:srgbClr val="006600"/>
                </a:solidFill>
              </a:rPr>
              <a:t>Procesos de apropiación social del conocimiento.</a:t>
            </a:r>
          </a:p>
          <a:p>
            <a:pPr eaLnBrk="1" hangingPunct="1"/>
            <a:r>
              <a:rPr lang="es-MX" sz="1400">
                <a:solidFill>
                  <a:srgbClr val="006600"/>
                </a:solidFill>
              </a:rPr>
              <a:t>El conocimiento trasciende la escuela. Tiene impacto social</a:t>
            </a:r>
          </a:p>
          <a:p>
            <a:pPr algn="ctr" eaLnBrk="1" hangingPunct="1"/>
            <a:endParaRPr lang="es-ES" sz="1400">
              <a:solidFill>
                <a:srgbClr val="006600"/>
              </a:solidFill>
            </a:endParaRPr>
          </a:p>
        </p:txBody>
      </p:sp>
      <p:pic>
        <p:nvPicPr>
          <p:cNvPr id="35852" name="Picture 7" descr="LOGO_Ond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5" y="65088"/>
            <a:ext cx="12795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798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 animBg="1"/>
      <p:bldP spid="198659" grpId="0" animBg="1"/>
      <p:bldP spid="198660" grpId="0" animBg="1"/>
      <p:bldP spid="198661" grpId="0" animBg="1"/>
      <p:bldP spid="198662" grpId="0" animBg="1"/>
      <p:bldP spid="10" grpId="0" animBg="1"/>
      <p:bldP spid="11" grpId="0" animBg="1"/>
      <p:bldP spid="198665" grpId="0" animBg="1"/>
      <p:bldP spid="198666" grpId="0" animBg="1"/>
      <p:bldP spid="198667" grpId="0" animBg="1"/>
    </p:bldLst>
  </p:timing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Tema de Offi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1398</Words>
  <Application>Microsoft Office PowerPoint</Application>
  <PresentationFormat>Presentación en pantalla (4:3)</PresentationFormat>
  <Paragraphs>288</Paragraphs>
  <Slides>19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2_Tema de Office</vt:lpstr>
      <vt:lpstr>Presentación de PowerPoint</vt:lpstr>
      <vt:lpstr>Presentación de PowerPoint</vt:lpstr>
      <vt:lpstr>Programa Ondas</vt:lpstr>
      <vt:lpstr>COLCIENCIAS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PEÑA</dc:creator>
  <cp:lastModifiedBy>JAVIER PEÑA</cp:lastModifiedBy>
  <cp:revision>2</cp:revision>
  <dcterms:created xsi:type="dcterms:W3CDTF">2013-05-20T04:26:04Z</dcterms:created>
  <dcterms:modified xsi:type="dcterms:W3CDTF">2013-05-20T04:41:09Z</dcterms:modified>
</cp:coreProperties>
</file>